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73" r:id="rId3"/>
    <p:sldId id="271" r:id="rId4"/>
    <p:sldId id="268" r:id="rId5"/>
    <p:sldId id="278" r:id="rId6"/>
    <p:sldId id="292" r:id="rId7"/>
    <p:sldId id="282" r:id="rId8"/>
    <p:sldId id="283" r:id="rId9"/>
    <p:sldId id="289" r:id="rId10"/>
    <p:sldId id="290" r:id="rId11"/>
    <p:sldId id="291" r:id="rId12"/>
    <p:sldId id="288" r:id="rId13"/>
    <p:sldId id="285" r:id="rId14"/>
    <p:sldId id="286" r:id="rId15"/>
    <p:sldId id="287" r:id="rId16"/>
    <p:sldId id="263" r:id="rId17"/>
    <p:sldId id="27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cat>
            <c:strRef>
              <c:f>Лист1!$A$2:$A$15</c:f>
              <c:strCache>
                <c:ptCount val="13"/>
                <c:pt idx="0">
                  <c:v>кол-во посещений пациента для прохождения диспансеризации, дни</c:v>
                </c:pt>
                <c:pt idx="6">
                  <c:v>время нахождения пациента в кабинете диспансеризации,       мин</c:v>
                </c:pt>
                <c:pt idx="12">
                  <c:v>количество пересечений потоков пациентов при прохождении диспансеризации, раз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4</c:v>
                </c:pt>
                <c:pt idx="6">
                  <c:v>14</c:v>
                </c:pt>
                <c:pt idx="12">
                  <c:v>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 год</c:v>
                </c:pt>
              </c:strCache>
            </c:strRef>
          </c:tx>
          <c:cat>
            <c:strRef>
              <c:f>Лист1!$A$2:$A$15</c:f>
              <c:strCache>
                <c:ptCount val="13"/>
                <c:pt idx="0">
                  <c:v>кол-во посещений пациента для прохождения диспансеризации, дни</c:v>
                </c:pt>
                <c:pt idx="6">
                  <c:v>время нахождения пациента в кабинете диспансеризации,       мин</c:v>
                </c:pt>
                <c:pt idx="12">
                  <c:v>количество пересечений потоков пациентов при прохождении диспансеризации, раз</c:v>
                </c:pt>
              </c:strCache>
            </c:strRef>
          </c:cat>
          <c:val>
            <c:numRef>
              <c:f>Лист1!$C$2:$C$15</c:f>
              <c:numCache>
                <c:formatCode>General</c:formatCode>
                <c:ptCount val="14"/>
                <c:pt idx="0">
                  <c:v>2</c:v>
                </c:pt>
                <c:pt idx="6">
                  <c:v>5</c:v>
                </c:pt>
                <c:pt idx="12">
                  <c:v>2</c:v>
                </c:pt>
              </c:numCache>
            </c:numRef>
          </c:val>
        </c:ser>
        <c:dLbls/>
        <c:axId val="71048192"/>
        <c:axId val="71062272"/>
      </c:barChart>
      <c:catAx>
        <c:axId val="71048192"/>
        <c:scaling>
          <c:orientation val="minMax"/>
        </c:scaling>
        <c:axPos val="b"/>
        <c:tickLblPos val="nextTo"/>
        <c:crossAx val="71062272"/>
        <c:crosses val="autoZero"/>
        <c:auto val="1"/>
        <c:lblAlgn val="ctr"/>
        <c:lblOffset val="100"/>
      </c:catAx>
      <c:valAx>
        <c:axId val="71062272"/>
        <c:scaling>
          <c:orientation val="minMax"/>
        </c:scaling>
        <c:axPos val="l"/>
        <c:majorGridlines/>
        <c:numFmt formatCode="General" sourceLinked="1"/>
        <c:tickLblPos val="nextTo"/>
        <c:crossAx val="71048192"/>
        <c:crosses val="autoZero"/>
        <c:crossBetween val="between"/>
      </c:valAx>
    </c:plotArea>
    <c:legend>
      <c:legendPos val="r"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Чайковский — Вальс цветов из балета _Щелкунчик_ (www.mixmuz.ru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400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6309320"/>
            <a:ext cx="609600" cy="609600"/>
          </a:xfrm>
          <a:prstGeom prst="rect">
            <a:avLst/>
          </a:prstGeom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627784" y="5304413"/>
            <a:ext cx="6357090" cy="1553587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Исполнитель: </a:t>
            </a:r>
            <a:r>
              <a:rPr lang="ru-RU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Зав.отделением</a:t>
            </a:r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медицинской профилактики Кудрина О.А.</a:t>
            </a:r>
          </a:p>
          <a:p>
            <a:pPr algn="ctr"/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БУЗ УР «ГП №10 МЗ УР»</a:t>
            </a:r>
            <a:endParaRPr lang="ru-RU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819038" y="1124744"/>
            <a:ext cx="7175351" cy="3839933"/>
          </a:xfrm>
        </p:spPr>
        <p:txBody>
          <a:bodyPr/>
          <a:lstStyle/>
          <a:p>
            <a:pPr algn="just"/>
            <a:r>
              <a:rPr lang="ru-RU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Отделение медицинской профилактики.</a:t>
            </a:r>
            <a:br>
              <a:rPr lang="ru-RU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диспансеризации.</a:t>
            </a:r>
            <a:r>
              <a:rPr lang="ru-RU" b="0" i="1" dirty="0" smtClean="0"/>
              <a:t/>
            </a:r>
            <a:br>
              <a:rPr lang="ru-RU" b="0" i="1" dirty="0" smtClean="0"/>
            </a:br>
            <a:r>
              <a:rPr lang="ru-RU" b="0" i="1" dirty="0" smtClean="0"/>
              <a:t> </a:t>
            </a:r>
            <a:endParaRPr lang="ru-RU" b="0" i="1" dirty="0"/>
          </a:p>
        </p:txBody>
      </p:sp>
      <p:pic>
        <p:nvPicPr>
          <p:cNvPr id="1026" name="Picture 2" descr="http://66.media.tumblr.com/tumblr_kwhixfh6Mb1qad4l1o1_5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9733" y="2866"/>
            <a:ext cx="2554267" cy="2585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05768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17" showWhenStopped="0">
                <p:cTn id="14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260648"/>
            <a:ext cx="7056783" cy="1584176"/>
          </a:xfrm>
        </p:spPr>
        <p:txBody>
          <a:bodyPr/>
          <a:lstStyle/>
          <a:p>
            <a:pPr algn="l"/>
            <a:r>
              <a:rPr lang="ru-RU" sz="2000" dirty="0" smtClean="0"/>
              <a:t>Зона ожидания</a:t>
            </a:r>
            <a:br>
              <a:rPr lang="ru-RU" sz="2000" dirty="0" smtClean="0"/>
            </a:br>
            <a:r>
              <a:rPr lang="ru-RU" sz="2000" dirty="0"/>
              <a:t> </a:t>
            </a:r>
            <a:r>
              <a:rPr lang="ru-RU" sz="2000" dirty="0" smtClean="0"/>
              <a:t>     Информационные материалы</a:t>
            </a:r>
            <a:br>
              <a:rPr lang="ru-RU" sz="2000" dirty="0" smtClean="0"/>
            </a:br>
            <a:r>
              <a:rPr lang="ru-RU" sz="2000" dirty="0"/>
              <a:t> </a:t>
            </a:r>
            <a:r>
              <a:rPr lang="ru-RU" sz="2000" dirty="0" smtClean="0"/>
              <a:t>                     Навигация по кабинетам</a:t>
            </a:r>
            <a:endParaRPr lang="ru-RU" sz="2000" dirty="0"/>
          </a:p>
        </p:txBody>
      </p:sp>
      <p:pic>
        <p:nvPicPr>
          <p:cNvPr id="3" name="Picture 2" descr="http://skkmpc.ru/wp-content/uploads/2018/10/%D0%91%D0%B5%D1%80%D0%B5%D0%B6%D0%BB%D0%B8%D0%B2%D0%B0%D1%8F-%D0%BF%D0%BE%D0%BB%D0%B8%D0%BA%D0%BB%D0%B8%D0%BD%D0%B8%D0%BA%D0%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4030" y="116632"/>
            <a:ext cx="2172496" cy="1629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https://mail.yandex.ru/message_part/IMG_20190606_150945.jpg?_uid=649900771&amp;name=IMG_20190606_150945.jpg&amp;hid=1.2&amp;ids=169166461003104376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66349"/>
            <a:ext cx="3507088" cy="487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6475" y="1815867"/>
            <a:ext cx="2637357" cy="197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7" descr="https://mail.yandex.ru/message_part/IMG_20190606_151953.jpg?_uid=649900771&amp;name=IMG_20190606_151953.jpg&amp;hid=1.2&amp;ids=169166461003104379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3953" y="3429000"/>
            <a:ext cx="2702403" cy="335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1" y="1815867"/>
            <a:ext cx="3222287" cy="4971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42621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kkmpc.ru/wp-content/uploads/2018/10/%D0%91%D0%B5%D1%80%D0%B5%D0%B6%D0%BB%D0%B8%D0%B2%D0%B0%D1%8F-%D0%BF%D0%BE%D0%BB%D0%B8%D0%BA%D0%BB%D0%B8%D0%BD%D0%B8%D0%BA%D0%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5636" y="116632"/>
            <a:ext cx="2172496" cy="1629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767589" y="2636912"/>
            <a:ext cx="2867702" cy="419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 descr="C:\Users\Гоша\Desktop\Ольга\краткосрочная диспансеризация\P11104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679" y="2636912"/>
            <a:ext cx="4056569" cy="418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5291" y="2636912"/>
            <a:ext cx="2484276" cy="419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332656"/>
            <a:ext cx="6684115" cy="2016224"/>
          </a:xfrm>
        </p:spPr>
        <p:txBody>
          <a:bodyPr/>
          <a:lstStyle/>
          <a:p>
            <a:pPr algn="l"/>
            <a:r>
              <a:rPr lang="ru-RU" sz="2000" dirty="0" smtClean="0"/>
              <a:t>1 кабинет диспансеризации</a:t>
            </a:r>
            <a:br>
              <a:rPr lang="ru-RU" sz="2000" dirty="0" smtClean="0"/>
            </a:br>
            <a:r>
              <a:rPr lang="ru-RU" sz="2000" dirty="0" smtClean="0"/>
              <a:t>Оформление согласия на прохождение диспансеризации, анкетирование, антропометрия, измерение артериального давления, заполнение учетной документации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8744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116633"/>
            <a:ext cx="6984775" cy="864096"/>
          </a:xfrm>
        </p:spPr>
        <p:txBody>
          <a:bodyPr/>
          <a:lstStyle/>
          <a:p>
            <a:pPr algn="just"/>
            <a:r>
              <a:rPr lang="ru-RU" sz="2000" dirty="0" smtClean="0"/>
              <a:t>Диаграмма «спагетти» процесса диспансеризации </a:t>
            </a:r>
            <a:br>
              <a:rPr lang="ru-RU" sz="2000" dirty="0" smtClean="0"/>
            </a:br>
            <a:r>
              <a:rPr lang="ru-RU" sz="2000" dirty="0" smtClean="0"/>
              <a:t>1 этап</a:t>
            </a: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29797" y="1313369"/>
            <a:ext cx="5970494" cy="835460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FF0000"/>
                </a:solidFill>
              </a:rPr>
              <a:t>БЫЛО                                        СТАЛО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61400" y="2212016"/>
            <a:ext cx="4550807" cy="453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3887" y="0"/>
            <a:ext cx="2170113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43" y="2136389"/>
            <a:ext cx="4503018" cy="454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29110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kkmpc.ru/wp-content/uploads/2018/10/%D0%91%D0%B5%D1%80%D0%B5%D0%B6%D0%BB%D0%B8%D0%B2%D0%B0%D1%8F-%D0%BF%D0%BE%D0%BB%D0%B8%D0%BA%D0%BB%D0%B8%D0%BD%D0%B8%D0%BA%D0%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1504" y="21626"/>
            <a:ext cx="2172496" cy="1629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6913563" cy="1535112"/>
          </a:xfrm>
        </p:spPr>
        <p:txBody>
          <a:bodyPr/>
          <a:lstStyle/>
          <a:p>
            <a:pPr algn="l"/>
            <a:r>
              <a:rPr lang="ru-RU" sz="3600" dirty="0"/>
              <a:t>Достижение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/>
              <a:t>целевых </a:t>
            </a:r>
            <a:r>
              <a:rPr lang="ru-RU" sz="3600" dirty="0" smtClean="0"/>
              <a:t>                                                                         показателей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1900928109"/>
              </p:ext>
            </p:extLst>
          </p:nvPr>
        </p:nvGraphicFramePr>
        <p:xfrm>
          <a:off x="395536" y="1642986"/>
          <a:ext cx="7992888" cy="5000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2" descr="http://skkmpc.ru/wp-content/uploads/2018/10/%D0%91%D0%B5%D1%80%D0%B5%D0%B6%D0%BB%D0%B8%D0%B2%D0%B0%D1%8F-%D0%BF%D0%BE%D0%BB%D0%B8%D0%BA%D0%BB%D0%B8%D0%BD%D0%B8%D0%BA%D0%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3904" y="174026"/>
            <a:ext cx="2172496" cy="1629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44541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8979" y="0"/>
            <a:ext cx="2170113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388843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32586397"/>
              </p:ext>
            </p:extLst>
          </p:nvPr>
        </p:nvGraphicFramePr>
        <p:xfrm>
          <a:off x="4572000" y="1700808"/>
          <a:ext cx="4320480" cy="48965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930"/>
                <a:gridCol w="4177550"/>
              </a:tblGrid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1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53" marR="303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Приглашение  пациента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53" marR="30353" marT="0" marB="0"/>
                </a:tc>
              </a:tr>
              <a:tr h="144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 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53" marR="303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Идентификация пациента в программе поликлиника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53" marR="30353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53" marR="303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Информирование пациента о проведении диспансеризации</a:t>
                      </a:r>
                      <a:endParaRPr lang="ru-RU" sz="5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(профилактического приема)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53" marR="30353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53" marR="303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Заполнение информированного добровольного согласия пациента на проведение диспансеризации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53" marR="30353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53" marR="303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Заполнение новой учетной записи формы 131 (в программе поликлиника)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53" marR="30353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6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53" marR="303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Анкетирование пациента (в программе поликлиника) подпись пациента на анкете, с распечатыванием заключения анкетирования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53" marR="30353" marT="0" marB="0"/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7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53" marR="303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Проведение антропометрии (измерение роста, веса, окружности талии)</a:t>
                      </a:r>
                      <a:endParaRPr lang="ru-RU" sz="5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Расчет ИМТ. </a:t>
                      </a:r>
                      <a:endParaRPr lang="ru-RU" sz="5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Внесение данных антропометрии в 131 форму программы "Поликлиника"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53" marR="30353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8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53" marR="303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Измерение артериального давления</a:t>
                      </a:r>
                      <a:endParaRPr lang="ru-RU" sz="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Внесение данных  в 131 форму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53" marR="30353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9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53" marR="303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Измерение внутриглазного давления</a:t>
                      </a:r>
                      <a:endParaRPr lang="ru-RU" sz="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Внесение данных в 131 форму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53" marR="30353" marT="0" marB="0"/>
                </a:tc>
              </a:tr>
              <a:tr h="1584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53" marR="303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Заполнение и выдача направлений на  анализы и обследование:</a:t>
                      </a:r>
                      <a:endParaRPr lang="ru-RU" sz="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-анализ крови на холестерин и глюкозу (кабинет№4, тест-полоски)</a:t>
                      </a:r>
                      <a:endParaRPr lang="ru-RU" sz="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-прием терапевта  (кабинет№3)</a:t>
                      </a:r>
                      <a:endParaRPr lang="ru-RU" sz="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- анализ крови на ПСА (по возрасту, кабинет№4 ,тест-полоски)</a:t>
                      </a:r>
                      <a:endParaRPr lang="ru-RU" sz="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-анализ кала на скрытую кровь (выдача контейнера,  кабинет№6)</a:t>
                      </a:r>
                      <a:endParaRPr lang="ru-RU" sz="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-ЭКГ ( кабинет №2)</a:t>
                      </a:r>
                      <a:endParaRPr lang="ru-RU" sz="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- флюорография ( кабинет №14)</a:t>
                      </a:r>
                      <a:endParaRPr lang="ru-RU" sz="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-маммография (кабинет№13)</a:t>
                      </a:r>
                      <a:endParaRPr lang="ru-RU" sz="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- осмотр акушерки (врача-гинеколога), (кабинет№5)</a:t>
                      </a:r>
                      <a:endParaRPr lang="ru-RU" sz="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Если есть данные по обследования,  записать дату проведения и результат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53" marR="30353" marT="0" marB="0"/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11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53" marR="303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Направить пациента  к врачу терапевту, с целью осмотра и заключения 1 этапа диспансеризации (кабинет №3)</a:t>
                      </a:r>
                      <a:endParaRPr lang="ru-RU" sz="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53" marR="30353" marT="0" marB="0"/>
                </a:tc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95536" y="28794"/>
            <a:ext cx="662473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Разработаны и внедрены в работу алгоритм прохождения диспансеризации и </a:t>
            </a:r>
            <a:r>
              <a:rPr lang="ru-RU" sz="20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профосмотра</a:t>
            </a:r>
            <a:r>
              <a:rPr lang="ru-RU" sz="20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за один день и с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тандартная операционная карта медицинской сестры 1 кабинета диспансеризации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411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260648"/>
            <a:ext cx="7272808" cy="1080120"/>
          </a:xfrm>
        </p:spPr>
        <p:txBody>
          <a:bodyPr/>
          <a:lstStyle/>
          <a:p>
            <a:pPr algn="l"/>
            <a:r>
              <a:rPr lang="ru-RU" sz="2800" dirty="0" smtClean="0"/>
              <a:t>Проведение индивидуального и группового профилактического консультирования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600" y="4607511"/>
            <a:ext cx="7021332" cy="8354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http://skkmpc.ru/wp-content/uploads/2018/10/%D0%91%D0%B5%D1%80%D0%B5%D0%B6%D0%BB%D0%B8%D0%B2%D0%B0%D1%8F-%D0%BF%D0%BE%D0%BB%D0%B8%D0%BA%D0%BB%D0%B8%D0%BD%D0%B8%D0%BA%D0%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1504" y="21626"/>
            <a:ext cx="2172496" cy="1629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" y="1650998"/>
            <a:ext cx="3795120" cy="506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7" y="1679175"/>
            <a:ext cx="5878834" cy="506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40856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kkmpc.ru/wp-content/uploads/2018/10/%D0%91%D0%B5%D1%80%D0%B5%D0%B6%D0%BB%D0%B8%D0%B2%D0%B0%D1%8F-%D0%BF%D0%BE%D0%BB%D0%B8%D0%BA%D0%BB%D0%B8%D0%BD%D0%B8%D0%BA%D0%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1504" y="21626"/>
            <a:ext cx="2172496" cy="1629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P11104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9657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P11103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527424"/>
            <a:ext cx="5041280" cy="431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149080"/>
            <a:ext cx="3923929" cy="2376264"/>
          </a:xfrm>
        </p:spPr>
        <p:txBody>
          <a:bodyPr/>
          <a:lstStyle/>
          <a:p>
            <a:pPr algn="l"/>
            <a:r>
              <a:rPr lang="ru-RU" sz="2000" dirty="0" smtClean="0"/>
              <a:t>Профилактическая </a:t>
            </a:r>
            <a:r>
              <a:rPr lang="ru-RU" sz="2000" dirty="0" err="1" smtClean="0"/>
              <a:t>работа:проведение</a:t>
            </a:r>
            <a:r>
              <a:rPr lang="ru-RU" sz="2000" dirty="0" smtClean="0"/>
              <a:t> акций </a:t>
            </a:r>
            <a:br>
              <a:rPr lang="ru-RU" sz="2000" dirty="0" smtClean="0"/>
            </a:br>
            <a:r>
              <a:rPr lang="ru-RU" sz="2000" dirty="0" smtClean="0"/>
              <a:t>«Улица здоровья» </a:t>
            </a:r>
            <a:br>
              <a:rPr lang="ru-RU" sz="2000" dirty="0" smtClean="0"/>
            </a:br>
            <a:r>
              <a:rPr lang="ru-RU" sz="2000" dirty="0" smtClean="0"/>
              <a:t>в Совете ветеранов Октябрьского района </a:t>
            </a:r>
            <a:r>
              <a:rPr lang="ru-RU" sz="2000" dirty="0" err="1" smtClean="0"/>
              <a:t>г.Ижевск</a:t>
            </a:r>
            <a:r>
              <a:rPr lang="ru-RU" sz="2000" dirty="0" smtClean="0"/>
              <a:t> и </a:t>
            </a:r>
            <a:r>
              <a:rPr lang="ru-RU" sz="2000" dirty="0" err="1" smtClean="0"/>
              <a:t>ЭМЛи</a:t>
            </a:r>
            <a:r>
              <a:rPr lang="ru-RU" sz="2000" dirty="0" smtClean="0"/>
              <a:t> №29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644546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66.media.tumblr.com/tumblr_kwhixfh6Mb1qad4l1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24936" cy="64737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6944559" cy="5904656"/>
          </a:xfrm>
        </p:spPr>
        <p:txBody>
          <a:bodyPr/>
          <a:lstStyle/>
          <a:p>
            <a:pPr algn="ctr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 smtClean="0"/>
              <a:t>Подумаем о здоровье…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«Здоровье есть высочайшее богатство человека.» </a:t>
            </a:r>
            <a:br>
              <a:rPr lang="ru-RU" sz="2000" dirty="0"/>
            </a:br>
            <a:r>
              <a:rPr lang="ru-RU" sz="2000" dirty="0" smtClean="0"/>
              <a:t>                                                                 </a:t>
            </a:r>
            <a:r>
              <a:rPr lang="ru-RU" sz="1400" dirty="0" smtClean="0"/>
              <a:t>Гиппократ</a:t>
            </a:r>
            <a:br>
              <a:rPr lang="ru-RU" sz="14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«Чтобы сохранить свое здоровье, думай о здоровье других.»</a:t>
            </a:r>
            <a:br>
              <a:rPr lang="ru-RU" sz="2000" dirty="0" smtClean="0"/>
            </a:br>
            <a:r>
              <a:rPr lang="ru-RU" sz="2000" dirty="0" smtClean="0"/>
              <a:t>                                                            </a:t>
            </a:r>
            <a:r>
              <a:rPr lang="ru-RU" sz="1400" dirty="0" err="1" smtClean="0"/>
              <a:t>Д.С.Лихачев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«Заниматься своим здоровьем нужно не за три дня до смерти, а за три года до начала болезни.»                                            </a:t>
            </a:r>
            <a:br>
              <a:rPr lang="ru-RU" sz="2000" dirty="0" smtClean="0"/>
            </a:br>
            <a:r>
              <a:rPr lang="ru-RU" sz="2000" dirty="0" smtClean="0"/>
              <a:t>                                                             </a:t>
            </a:r>
            <a:r>
              <a:rPr lang="ru-RU" sz="1400" dirty="0" smtClean="0"/>
              <a:t>Китайская мудрость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3921682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7" y="692696"/>
            <a:ext cx="6696743" cy="4248472"/>
          </a:xfrm>
        </p:spPr>
        <p:txBody>
          <a:bodyPr/>
          <a:lstStyle/>
          <a:p>
            <a:pPr algn="just"/>
            <a:r>
              <a:rPr lang="ru-RU" sz="2800" b="0" dirty="0">
                <a:effectLst/>
              </a:rPr>
              <a:t>Диспансеризация</a:t>
            </a:r>
            <a:r>
              <a:rPr lang="ru-RU" sz="2400" b="0" dirty="0">
                <a:effectLst/>
              </a:rPr>
              <a:t> представляет собой комплекс мероприятий, включающий в себя профилактический медицинский осмотр и дополнительные методы обследований, проводимых в целях оценки состояния здоровья (включая определение группы здоровья и группы диспансерного наблюдения) и осуществляемых в отношении определенных групп населения в соответствии с законодательством Российской Федерации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691680" y="4941168"/>
            <a:ext cx="6912768" cy="1080119"/>
          </a:xfrm>
        </p:spPr>
        <p:txBody>
          <a:bodyPr>
            <a:noAutofit/>
          </a:bodyPr>
          <a:lstStyle/>
          <a:p>
            <a:r>
              <a:rPr lang="ru-RU" sz="1100" b="1" dirty="0"/>
              <a:t>ФЕДЕРАЛЬНЫЙ ЗАКОН</a:t>
            </a:r>
          </a:p>
          <a:p>
            <a:r>
              <a:rPr lang="ru-RU" sz="1100" b="1" dirty="0"/>
              <a:t> </a:t>
            </a:r>
          </a:p>
          <a:p>
            <a:r>
              <a:rPr lang="ru-RU" sz="1100" b="1" dirty="0"/>
              <a:t>О ВНЕСЕНИИ ИЗМЕНЕНИЙ</a:t>
            </a:r>
          </a:p>
          <a:p>
            <a:r>
              <a:rPr lang="ru-RU" sz="1100" b="1" dirty="0"/>
              <a:t>В ФЕДЕРАЛЬНЫЙ ЗАКОН "ОБ ОБЯЗАТЕЛЬНОМ МЕДИЦИНСКОМ</a:t>
            </a:r>
          </a:p>
          <a:p>
            <a:r>
              <a:rPr lang="ru-RU" sz="1100" b="1" dirty="0"/>
              <a:t>СТРАХОВАНИИ В РОССИЙСКОЙ ФЕДЕРАЦИИ" И ОТДЕЛЬНЫЕ</a:t>
            </a:r>
          </a:p>
          <a:p>
            <a:r>
              <a:rPr lang="ru-RU" sz="1100" b="1" dirty="0"/>
              <a:t>ЗАКОНОДАТЕЛЬНЫЕ АКТЫ РОССИЙСКОЙ ФЕДЕРАЦИИ</a:t>
            </a:r>
          </a:p>
          <a:p>
            <a:r>
              <a:rPr lang="ru-RU" sz="1100" b="1" dirty="0" smtClean="0"/>
              <a:t> от 03.07.2016</a:t>
            </a:r>
            <a:endParaRPr lang="ru-RU" sz="1100" b="1" dirty="0"/>
          </a:p>
        </p:txBody>
      </p:sp>
      <p:pic>
        <p:nvPicPr>
          <p:cNvPr id="5" name="Picture 2" descr="http://skkmpc.ru/wp-content/uploads/2018/10/%D0%91%D0%B5%D1%80%D0%B5%D0%B6%D0%BB%D0%B8%D0%B2%D0%B0%D1%8F-%D0%BF%D0%BE%D0%BB%D0%B8%D0%BA%D0%BB%D0%B8%D0%BD%D0%B8%D0%BA%D0%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1504" y="21626"/>
            <a:ext cx="2172496" cy="1629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5602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td2.mycdn.me/image?id=855210219666&amp;t=20&amp;plc=WEB&amp;tkn=*FovMSG0REHM-_poItp35hPQm4_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160" y="188640"/>
            <a:ext cx="8330305" cy="653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skkmpc.ru/wp-content/uploads/2018/10/%D0%91%D0%B5%D1%80%D0%B5%D0%B6%D0%BB%D0%B8%D0%B2%D0%B0%D1%8F-%D0%BF%D0%BE%D0%BB%D0%B8%D0%BA%D0%BB%D0%B8%D0%BD%D0%B8%D0%BA%D0%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1504" y="21626"/>
            <a:ext cx="2172496" cy="1629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5684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kkmpc.ru/wp-content/uploads/2018/10/%D0%91%D0%B5%D1%80%D0%B5%D0%B6%D0%BB%D0%B8%D0%B2%D0%B0%D1%8F-%D0%BF%D0%BE%D0%BB%D0%B8%D0%BA%D0%BB%D0%B8%D0%BD%D0%B8%D0%BA%D0%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1504" y="21626"/>
            <a:ext cx="2172496" cy="1629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6512511" cy="1872208"/>
          </a:xfrm>
        </p:spPr>
        <p:txBody>
          <a:bodyPr/>
          <a:lstStyle/>
          <a:p>
            <a:pPr algn="l"/>
            <a:r>
              <a:rPr lang="ru-RU" sz="2400" b="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Информирование населения о необходимости прохождения диспансеризации происходит при взаимодействии со страховыми компаниями «Капитал» и «Ингосстрах», посредством рассылки писем, смс-</a:t>
            </a:r>
            <a:r>
              <a:rPr lang="ru-RU" sz="2400" b="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иформирования</a:t>
            </a:r>
            <a:r>
              <a:rPr lang="ru-RU" sz="2400" b="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и распространения листовок</a:t>
            </a:r>
            <a:r>
              <a:rPr lang="ru-RU" sz="2400" b="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2999" y="3501008"/>
            <a:ext cx="3346704" cy="29523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788024" y="3428999"/>
            <a:ext cx="3346704" cy="2857737"/>
          </a:xfrm>
        </p:spPr>
        <p:txBody>
          <a:bodyPr/>
          <a:lstStyle/>
          <a:p>
            <a:endParaRPr lang="ru-RU" i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78162"/>
            <a:ext cx="423239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78162"/>
            <a:ext cx="4091692" cy="3359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45119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kkmpc.ru/wp-content/uploads/2018/10/%D0%91%D0%B5%D1%80%D0%B5%D0%B6%D0%BB%D0%B8%D0%B2%D0%B0%D1%8F-%D0%BF%D0%BE%D0%BB%D0%B8%D0%BA%D0%BB%D0%B8%D0%BD%D0%B8%D0%BA%D0%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1504" y="21626"/>
            <a:ext cx="2172496" cy="1629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9513" y="116632"/>
            <a:ext cx="6912768" cy="1534366"/>
          </a:xfrm>
        </p:spPr>
        <p:txBody>
          <a:bodyPr/>
          <a:lstStyle/>
          <a:p>
            <a:pPr algn="l"/>
            <a:r>
              <a:rPr lang="ru-RU" sz="2000" dirty="0"/>
              <a:t>Организация процесса первого этапа диспансеризации на принципах бережливого производства»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11560" y="1988840"/>
            <a:ext cx="7381372" cy="4176464"/>
          </a:xfrm>
        </p:spPr>
        <p:txBody>
          <a:bodyPr/>
          <a:lstStyle/>
          <a:p>
            <a:pPr marL="533400" indent="-533400" algn="l">
              <a:lnSpc>
                <a:spcPct val="90000"/>
              </a:lnSpc>
            </a:pPr>
            <a:r>
              <a:rPr lang="ru-RU" sz="1800" dirty="0"/>
              <a:t>Цели проекта:</a:t>
            </a:r>
            <a:endParaRPr lang="en-US" sz="1800" dirty="0"/>
          </a:p>
          <a:p>
            <a:pPr marL="533400" indent="-533400" algn="l">
              <a:lnSpc>
                <a:spcPct val="90000"/>
              </a:lnSpc>
            </a:pPr>
            <a:r>
              <a:rPr lang="ru-RU" dirty="0" smtClean="0"/>
              <a:t>1.Сокращение </a:t>
            </a:r>
            <a:r>
              <a:rPr lang="ru-RU" dirty="0"/>
              <a:t>времени прохождения диспансеризации.</a:t>
            </a:r>
          </a:p>
          <a:p>
            <a:pPr marL="533400" indent="-533400" algn="l">
              <a:lnSpc>
                <a:spcPct val="90000"/>
              </a:lnSpc>
            </a:pPr>
            <a:r>
              <a:rPr lang="ru-RU" dirty="0" smtClean="0"/>
              <a:t>2.Удовлетворенность </a:t>
            </a:r>
            <a:r>
              <a:rPr lang="ru-RU" dirty="0"/>
              <a:t>прохождением диспансеризации пациентов.</a:t>
            </a:r>
          </a:p>
          <a:p>
            <a:pPr marL="533400" indent="-533400" algn="l">
              <a:lnSpc>
                <a:spcPct val="90000"/>
              </a:lnSpc>
            </a:pPr>
            <a:r>
              <a:rPr lang="ru-RU" dirty="0" smtClean="0"/>
              <a:t>3.Уменьшение </a:t>
            </a:r>
            <a:r>
              <a:rPr lang="ru-RU" dirty="0"/>
              <a:t>времени перемещения пациентов (усовершенствование логистики)</a:t>
            </a:r>
          </a:p>
          <a:p>
            <a:pPr marL="533400" indent="-533400" algn="l">
              <a:lnSpc>
                <a:spcPct val="90000"/>
              </a:lnSpc>
            </a:pPr>
            <a:r>
              <a:rPr lang="ru-RU" dirty="0" smtClean="0"/>
              <a:t>4.Ликвидация </a:t>
            </a:r>
            <a:r>
              <a:rPr lang="ru-RU" dirty="0"/>
              <a:t>очереди перед кабинетом диспансеризации</a:t>
            </a:r>
          </a:p>
          <a:p>
            <a:pPr marL="533400" indent="-533400" algn="l">
              <a:lnSpc>
                <a:spcPct val="90000"/>
              </a:lnSpc>
            </a:pPr>
            <a:r>
              <a:rPr lang="ru-RU" dirty="0" smtClean="0"/>
              <a:t>5.Сокращение </a:t>
            </a:r>
            <a:r>
              <a:rPr lang="ru-RU" dirty="0"/>
              <a:t>количества посещений поликлиники пациентом при прохождении первого этапа диспансеризации.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6625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kkmpc.ru/wp-content/uploads/2018/10/%D0%91%D0%B5%D1%80%D0%B5%D0%B6%D0%BB%D0%B8%D0%B2%D0%B0%D1%8F-%D0%BF%D0%BE%D0%BB%D0%B8%D0%BA%D0%BB%D0%B8%D0%BD%D0%B8%D0%BA%D0%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1504" y="21626"/>
            <a:ext cx="2172496" cy="1629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403244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9037" y="2204864"/>
            <a:ext cx="4176464" cy="453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476672"/>
            <a:ext cx="7992888" cy="1584176"/>
          </a:xfrm>
        </p:spPr>
        <p:txBody>
          <a:bodyPr/>
          <a:lstStyle/>
          <a:p>
            <a:pPr algn="l"/>
            <a:r>
              <a:rPr lang="ru-RU" sz="2400" dirty="0" smtClean="0"/>
              <a:t>Поликлиника начинается с регистратуры</a:t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solidFill>
                  <a:srgbClr val="FF0000"/>
                </a:solidFill>
              </a:rPr>
              <a:t>БЫЛО                                      СТАЛО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2333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"/>
            <a:ext cx="6398714" cy="1196751"/>
          </a:xfrm>
        </p:spPr>
        <p:txBody>
          <a:bodyPr/>
          <a:lstStyle/>
          <a:p>
            <a:pPr marL="0" indent="0" algn="l">
              <a:lnSpc>
                <a:spcPct val="80000"/>
              </a:lnSpc>
              <a:buNone/>
            </a:pPr>
            <a:r>
              <a:rPr lang="ru-RU" sz="2400" u="sng" dirty="0" smtClean="0"/>
              <a:t>Проблемы: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Увеличение затрат </a:t>
            </a:r>
            <a:r>
              <a:rPr lang="ru-RU" sz="2000" dirty="0"/>
              <a:t>времени пациентом </a:t>
            </a:r>
            <a:r>
              <a:rPr lang="ru-RU" sz="2000" dirty="0" smtClean="0"/>
              <a:t>при   прохождении </a:t>
            </a:r>
            <a:r>
              <a:rPr lang="ru-RU" sz="2000" dirty="0"/>
              <a:t>диспансеризации за счет: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1340769"/>
            <a:ext cx="7813420" cy="525658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dirty="0"/>
              <a:t/>
            </a:r>
            <a:br>
              <a:rPr lang="ru-RU" dirty="0"/>
            </a:br>
            <a:r>
              <a:rPr lang="ru-RU" dirty="0"/>
              <a:t>1) Наличие очереди ожидания в кабинет диспансеризации в первой половине дня </a:t>
            </a:r>
            <a:br>
              <a:rPr lang="ru-RU" dirty="0"/>
            </a:br>
            <a:r>
              <a:rPr lang="ru-RU" dirty="0"/>
              <a:t>2) Выписка лабораторных направлений на анализы «от руки», заполнение анкет «от руки».</a:t>
            </a:r>
            <a:br>
              <a:rPr lang="ru-RU" dirty="0"/>
            </a:br>
            <a:r>
              <a:rPr lang="ru-RU" dirty="0"/>
              <a:t>3) Отсутствие контейнеров для забора анализов в кабинете диспансеризации ( пациент идет за ними в лабораторию )</a:t>
            </a:r>
            <a:br>
              <a:rPr lang="ru-RU" dirty="0"/>
            </a:br>
            <a:r>
              <a:rPr lang="ru-RU" dirty="0"/>
              <a:t>4) </a:t>
            </a:r>
            <a:r>
              <a:rPr lang="ru-RU" dirty="0" smtClean="0"/>
              <a:t>Кабинеты для прохождения диспансеризации находятся на разных этажах. Происходит пересечение потоков пациентов проходящих диспансеризацию и больных пациентов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5) Удаленность кабинета забора крови от кабинета диспансеризации</a:t>
            </a:r>
            <a:br>
              <a:rPr lang="ru-RU" dirty="0"/>
            </a:br>
            <a:r>
              <a:rPr lang="ru-RU" dirty="0" smtClean="0"/>
              <a:t>6) </a:t>
            </a:r>
            <a:r>
              <a:rPr lang="ru-RU" dirty="0"/>
              <a:t>Отсутствие стабильного графика работы медсестер в кабинете диспансеризации.</a:t>
            </a:r>
            <a:br>
              <a:rPr lang="ru-RU" dirty="0"/>
            </a:br>
            <a:r>
              <a:rPr lang="ru-RU" dirty="0" smtClean="0"/>
              <a:t>7) </a:t>
            </a:r>
            <a:r>
              <a:rPr lang="ru-RU" dirty="0"/>
              <a:t>Отсутствие алгоритма работы медсестры в кабинете диспансеризации</a:t>
            </a:r>
            <a:br>
              <a:rPr lang="ru-RU" dirty="0"/>
            </a:br>
            <a:r>
              <a:rPr lang="ru-RU" dirty="0" smtClean="0"/>
              <a:t>8) </a:t>
            </a:r>
            <a:r>
              <a:rPr lang="ru-RU" dirty="0"/>
              <a:t>Неудобное расположение компьютера в кабинете диспансеризации</a:t>
            </a:r>
            <a:br>
              <a:rPr lang="ru-RU" dirty="0"/>
            </a:br>
            <a:r>
              <a:rPr lang="ru-RU" dirty="0" smtClean="0"/>
              <a:t>9)Нет </a:t>
            </a:r>
            <a:r>
              <a:rPr lang="ru-RU" dirty="0"/>
              <a:t>разделения потоков  пациентов при сдаче анализов крови.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3887" y="0"/>
            <a:ext cx="2170113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6598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7" y="260648"/>
            <a:ext cx="7128792" cy="648072"/>
          </a:xfrm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ru-RU" sz="2400" u="sng" dirty="0"/>
              <a:t>Решение проблем: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79512" y="1484785"/>
            <a:ext cx="8712968" cy="5243190"/>
          </a:xfrm>
        </p:spPr>
        <p:txBody>
          <a:bodyPr>
            <a:normAutofit fontScale="85000" lnSpcReduction="20000"/>
          </a:bodyPr>
          <a:lstStyle/>
          <a:p>
            <a:pPr algn="l">
              <a:lnSpc>
                <a:spcPct val="80000"/>
              </a:lnSpc>
            </a:pPr>
            <a:r>
              <a:rPr lang="ru-RU" sz="2100" dirty="0" smtClean="0"/>
              <a:t>1)В структуре работы отделения медицинской профилактики открыты кабинеты для прохождения диспансеризации</a:t>
            </a:r>
          </a:p>
          <a:p>
            <a:pPr algn="l">
              <a:lnSpc>
                <a:spcPct val="80000"/>
              </a:lnSpc>
            </a:pPr>
            <a:r>
              <a:rPr lang="ru-RU" sz="2100" dirty="0"/>
              <a:t>2</a:t>
            </a:r>
            <a:r>
              <a:rPr lang="ru-RU" sz="2100" dirty="0" smtClean="0"/>
              <a:t>) </a:t>
            </a:r>
            <a:r>
              <a:rPr lang="ru-RU" sz="2100" dirty="0"/>
              <a:t>Составлен стабильный график работы </a:t>
            </a:r>
            <a:r>
              <a:rPr lang="ru-RU" sz="2100" dirty="0" smtClean="0"/>
              <a:t>медсестер </a:t>
            </a:r>
            <a:r>
              <a:rPr lang="ru-RU" sz="2100" dirty="0"/>
              <a:t>в кабинете диспансеризации</a:t>
            </a:r>
            <a:r>
              <a:rPr lang="ru-RU" sz="2100" dirty="0" smtClean="0"/>
              <a:t>.</a:t>
            </a:r>
          </a:p>
          <a:p>
            <a:pPr algn="l">
              <a:lnSpc>
                <a:spcPct val="80000"/>
              </a:lnSpc>
            </a:pPr>
            <a:r>
              <a:rPr lang="ru-RU" sz="2100" dirty="0" smtClean="0"/>
              <a:t>3)Принят и начат прием врачом отделения медицинской профилактики</a:t>
            </a:r>
            <a:endParaRPr lang="ru-RU" sz="2100" dirty="0"/>
          </a:p>
          <a:p>
            <a:pPr algn="l">
              <a:lnSpc>
                <a:spcPct val="80000"/>
              </a:lnSpc>
            </a:pPr>
            <a:r>
              <a:rPr lang="ru-RU" sz="2100" dirty="0" smtClean="0"/>
              <a:t>4) </a:t>
            </a:r>
            <a:r>
              <a:rPr lang="ru-RU" sz="2100" dirty="0"/>
              <a:t>Разделены потоки пациентов по забору крови. Выделен отдельный кабинет для пациентов, проходящих диспансеризацию, организован режим работы с 08:00 до </a:t>
            </a:r>
            <a:r>
              <a:rPr lang="ru-RU" sz="2100" dirty="0" smtClean="0"/>
              <a:t>19:00</a:t>
            </a:r>
          </a:p>
          <a:p>
            <a:pPr algn="l">
              <a:lnSpc>
                <a:spcPct val="80000"/>
              </a:lnSpc>
            </a:pPr>
            <a:r>
              <a:rPr lang="ru-RU" sz="2100" dirty="0" smtClean="0"/>
              <a:t>5) Организована работа смотрового кабинета, с режимом работы с 8.00 до 19.00</a:t>
            </a:r>
          </a:p>
          <a:p>
            <a:pPr algn="l">
              <a:lnSpc>
                <a:spcPct val="80000"/>
              </a:lnSpc>
            </a:pPr>
            <a:r>
              <a:rPr lang="ru-RU" sz="2100" dirty="0" smtClean="0"/>
              <a:t>Организована работа отдельного кабинета ЭКГ, для пациентов проходящих диспансеризацию</a:t>
            </a:r>
          </a:p>
          <a:p>
            <a:pPr algn="l">
              <a:lnSpc>
                <a:spcPct val="80000"/>
              </a:lnSpc>
            </a:pPr>
            <a:r>
              <a:rPr lang="ru-RU" sz="2100" dirty="0" smtClean="0"/>
              <a:t>6) </a:t>
            </a:r>
            <a:r>
              <a:rPr lang="ru-RU" sz="2100" dirty="0"/>
              <a:t>Создана электронная </a:t>
            </a:r>
            <a:r>
              <a:rPr lang="ru-RU" sz="2100" dirty="0" smtClean="0"/>
              <a:t>запись через интернет для пациентов проходящих диспансеризацию </a:t>
            </a:r>
            <a:endParaRPr lang="ru-RU" sz="2100" dirty="0"/>
          </a:p>
          <a:p>
            <a:pPr algn="l">
              <a:lnSpc>
                <a:spcPct val="80000"/>
              </a:lnSpc>
            </a:pPr>
            <a:r>
              <a:rPr lang="ru-RU" sz="2100" dirty="0" smtClean="0"/>
              <a:t>7) </a:t>
            </a:r>
            <a:r>
              <a:rPr lang="ru-RU" sz="2100" dirty="0"/>
              <a:t>Оптимизация планировки оснащения рабочего места медсестры кабинета диспансеризации.</a:t>
            </a:r>
          </a:p>
          <a:p>
            <a:pPr algn="l">
              <a:lnSpc>
                <a:spcPct val="90000"/>
              </a:lnSpc>
            </a:pPr>
            <a:r>
              <a:rPr lang="ru-RU" sz="2100" dirty="0"/>
              <a:t>8</a:t>
            </a:r>
            <a:r>
              <a:rPr lang="ru-RU" sz="2100" dirty="0" smtClean="0"/>
              <a:t>) </a:t>
            </a:r>
            <a:r>
              <a:rPr lang="ru-RU" sz="2100" dirty="0"/>
              <a:t>Направление на обследование, анкета оформляются в программе "Поликлиника".</a:t>
            </a:r>
          </a:p>
          <a:p>
            <a:pPr algn="l">
              <a:lnSpc>
                <a:spcPct val="90000"/>
              </a:lnSpc>
            </a:pPr>
            <a:r>
              <a:rPr lang="ru-RU" sz="2100" dirty="0" smtClean="0"/>
              <a:t>9) </a:t>
            </a:r>
            <a:r>
              <a:rPr lang="ru-RU" sz="2100" dirty="0"/>
              <a:t>Организована выдача одноразовых контейнеров для забора анализа </a:t>
            </a:r>
            <a:r>
              <a:rPr lang="ru-RU" sz="2100" dirty="0" smtClean="0"/>
              <a:t>кала </a:t>
            </a:r>
            <a:r>
              <a:rPr lang="ru-RU" sz="2100" dirty="0"/>
              <a:t>в кабинете диспансеризации.</a:t>
            </a:r>
          </a:p>
          <a:p>
            <a:pPr algn="l">
              <a:lnSpc>
                <a:spcPct val="90000"/>
              </a:lnSpc>
            </a:pPr>
            <a:r>
              <a:rPr lang="ru-RU" sz="2100" dirty="0"/>
              <a:t>8) </a:t>
            </a:r>
            <a:r>
              <a:rPr lang="ru-RU" sz="2100" dirty="0" smtClean="0"/>
              <a:t> </a:t>
            </a:r>
            <a:r>
              <a:rPr lang="ru-RU" sz="2100" dirty="0"/>
              <a:t>Сформирована рабочая папка, </a:t>
            </a:r>
            <a:r>
              <a:rPr lang="ru-RU" sz="2100" dirty="0" smtClean="0"/>
              <a:t>стандартная операционная карта </a:t>
            </a:r>
            <a:r>
              <a:rPr lang="ru-RU" sz="2100" dirty="0"/>
              <a:t>для работы медсестры в кабинете диспансеризации.</a:t>
            </a:r>
          </a:p>
          <a:p>
            <a:pPr algn="l"/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3887" y="0"/>
            <a:ext cx="2170113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52448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136" y="332656"/>
            <a:ext cx="6830144" cy="1800200"/>
          </a:xfrm>
        </p:spPr>
        <p:txBody>
          <a:bodyPr/>
          <a:lstStyle/>
          <a:p>
            <a:pPr marL="0" indent="0" algn="l">
              <a:buNone/>
            </a:pPr>
            <a:r>
              <a:rPr lang="ru-RU" sz="2000" dirty="0" smtClean="0"/>
              <a:t>Организация мероприятий первого этапа диспансеризации</a:t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БЫЛО                                                   СТАЛО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7594" y="37306"/>
            <a:ext cx="2170113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4193" y="2386236"/>
            <a:ext cx="4072263" cy="433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2355" y="2132856"/>
            <a:ext cx="1367482" cy="1823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7568"/>
            <a:ext cx="3672408" cy="45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30646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822</TotalTime>
  <Words>572</Words>
  <Application>Microsoft Office PowerPoint</Application>
  <PresentationFormat>Экран (4:3)</PresentationFormat>
  <Paragraphs>81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Отделение медицинской профилактики. Организация диспансеризации.  </vt:lpstr>
      <vt:lpstr>Диспансеризация представляет собой комплекс мероприятий, включающий в себя профилактический медицинский осмотр и дополнительные методы обследований, проводимых в целях оценки состояния здоровья (включая определение группы здоровья и группы диспансерного наблюдения) и осуществляемых в отношении определенных групп населения в соответствии с законодательством Российской Федерации</vt:lpstr>
      <vt:lpstr>Слайд 3</vt:lpstr>
      <vt:lpstr>Информирование населения о необходимости прохождения диспансеризации происходит при взаимодействии со страховыми компаниями «Капитал» и «Ингосстрах», посредством рассылки писем, смс-иформирования и распространения листовок </vt:lpstr>
      <vt:lpstr>Организация процесса первого этапа диспансеризации на принципах бережливого производства»</vt:lpstr>
      <vt:lpstr>Поликлиника начинается с регистратуры   БЫЛО                                      СТАЛО</vt:lpstr>
      <vt:lpstr>Проблемы:  Увеличение затрат времени пациентом при   прохождении диспансеризации за счет:</vt:lpstr>
      <vt:lpstr>Решение проблем:</vt:lpstr>
      <vt:lpstr>Организация мероприятий первого этапа диспансеризации   БЫЛО                                                   СТАЛО</vt:lpstr>
      <vt:lpstr>Зона ожидания       Информационные материалы                       Навигация по кабинетам</vt:lpstr>
      <vt:lpstr>1 кабинет диспансеризации Оформление согласия на прохождение диспансеризации, анкетирование, антропометрия, измерение артериального давления, заполнение учетной документации</vt:lpstr>
      <vt:lpstr>Диаграмма «спагетти» процесса диспансеризации  1 этап</vt:lpstr>
      <vt:lpstr>Достижение целевых                                                                          показателей </vt:lpstr>
      <vt:lpstr>Слайд 14</vt:lpstr>
      <vt:lpstr>Проведение индивидуального и группового профилактического консультирования</vt:lpstr>
      <vt:lpstr>Профилактическая работа:проведение акций  «Улица здоровья»  в Совете ветеранов Октябрьского района г.Ижевск и ЭМЛи №29</vt:lpstr>
      <vt:lpstr> Подумаем о здоровье…  «Здоровье есть высочайшее богатство человека.»                                                                   Гиппократ  «Чтобы сохранить свое здоровье, думай о здоровье других.»                                                             Д.С.Лихачев  «Заниматься своим здоровьем нужно не за три дня до смерти, а за три года до начала болезни.»                                                                                                          Китайская мудрость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Гоша</dc:creator>
  <cp:lastModifiedBy>VolchkovaNN</cp:lastModifiedBy>
  <cp:revision>49</cp:revision>
  <dcterms:created xsi:type="dcterms:W3CDTF">2019-06-06T08:03:19Z</dcterms:created>
  <dcterms:modified xsi:type="dcterms:W3CDTF">2019-06-13T15:28:04Z</dcterms:modified>
</cp:coreProperties>
</file>