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708" r:id="rId3"/>
  </p:sldMasterIdLst>
  <p:notesMasterIdLst>
    <p:notesMasterId r:id="rId35"/>
  </p:notesMasterIdLst>
  <p:sldIdLst>
    <p:sldId id="256" r:id="rId4"/>
    <p:sldId id="394" r:id="rId5"/>
    <p:sldId id="395" r:id="rId6"/>
    <p:sldId id="304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97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98" r:id="rId27"/>
    <p:sldId id="364" r:id="rId28"/>
    <p:sldId id="366" r:id="rId29"/>
    <p:sldId id="365" r:id="rId30"/>
    <p:sldId id="367" r:id="rId31"/>
    <p:sldId id="368" r:id="rId32"/>
    <p:sldId id="371" r:id="rId33"/>
    <p:sldId id="312" r:id="rId34"/>
  </p:sldIdLst>
  <p:sldSz cx="18288000" cy="10287000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Montserrat Bold" charset="0"/>
      <p:regular r:id="rId4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DD7B31"/>
    <a:srgbClr val="C7AF47"/>
    <a:srgbClr val="66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3115" autoAdjust="0"/>
  </p:normalViewPr>
  <p:slideViewPr>
    <p:cSldViewPr>
      <p:cViewPr varScale="1">
        <p:scale>
          <a:sx n="72" d="100"/>
          <a:sy n="72" d="100"/>
        </p:scale>
        <p:origin x="-6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5CF0F8-CBB2-4D00-8A31-D7C854A71228}" type="datetimeFigureOut">
              <a:rPr lang="ru-RU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AFEF0F-FAEB-4620-B822-2935E516C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34936-1C3D-4CA3-A6EB-230BE0B49D2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AFF6A9-E4C3-448B-BEF1-91263B10C2B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E00456-D3EB-4AFB-8B27-2A91C38F442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E28FAE-808D-43D2-887A-8CEA6BDA4C0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C3BD28-5702-4442-BD91-F5A5067266DE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C55F6C-CC46-49E0-9888-6E019A649A8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42B91F-2AA1-4472-8304-11F71038450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651866-601E-488D-984C-53CCA2934787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Доделать другие проекты</a:t>
            </a:r>
          </a:p>
        </p:txBody>
      </p:sp>
      <p:sp>
        <p:nvSpPr>
          <p:cNvPr id="911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2341A3-4890-4BFD-BFF1-ECDB9E3261C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31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BCCD6A-17DC-469A-8B53-9E845C82D29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52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080B06-CB23-4E8B-BAEA-B98BD66E23C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9C2FE1-793E-49E1-BD8E-E6CB04A325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F90823-20D7-41E8-B330-9310A4EAF70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61F72E-5BC4-48E9-A6A6-85563DBD104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DF402B-C5BB-4AF1-B41C-5BDDBE78FDC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BD57EE-58C4-452E-BEFA-B9568279EFE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BDF82A-34C3-44A2-AD49-50884FD56FD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16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E831D0-34D2-4F18-AACC-FE7C9DD3939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36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52EF0F-9654-46E5-A753-8F6BEF61114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9C9B1-CB35-4310-83A9-70F6B46AF2B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0B3F7D-0844-4BD7-8017-C257ED00212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ABB8DD-6010-4875-A110-5A9BE601B81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BBC50C-D496-4876-B3EB-1259BF5CB1D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F775E3-A147-410F-A059-AC66F927E4E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05AD7-262D-46B6-8921-102605F0159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F63C0A-DC12-47EA-9696-2CEF0FEA232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658C-4007-40AA-9218-40E1374256C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27A7-1669-473F-9987-F4C422DB1B7C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FA50-3903-4F35-AB80-4EE971212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D2C37-F020-4E9B-B1F8-5B993CA12016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78DE0-2127-4B5E-A5D2-F2F3F253A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F395F-995A-4B9E-B94E-D5138B5190DD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AB763-6FF4-4A04-96A2-9BF34CB49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00BD-65B5-4E74-925C-C8126CB3059C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1BCA5-328E-4A08-9EEF-1AF56FB0C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1C14B-85F9-4269-80D2-740EE73DC831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A4F66-0769-4676-8B7C-F2AADABE3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0B8A0-D549-4E2F-8C7C-52DF4B37F920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0FEA9-1B5C-4C5B-AAB3-EB76B5C47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8FE9B-620F-4871-9900-FF3340A3A890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E9086-2E2B-42DB-8AE9-66480F4A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5B88F-3A62-4BB1-8162-CE6F14D73C82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378F-1FC4-469B-91CA-C849761E7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83E1D-A61F-4BD6-9336-273014C958C4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C6F9F-12DA-4ABD-A2A1-72160A00B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FB5B4-CDE1-4B2F-B335-20A6858B48C2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84C95-4587-4E67-8589-D443B9536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F54AC-B823-44E2-A38C-ED157ADD35F4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11024-10EA-4F6D-93D6-A070DC71B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101AD-9774-4DE3-AEFC-3697D35295BE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2C1C-7A7A-48A0-B66E-B92FD5E30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C80D-7CCD-46AE-9F00-B1295D283198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2A9C0-CDEE-4B1B-A9CE-748CDF074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19B83-05A9-4FD2-AD9E-B0415A67766C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3FDE-2B52-42DD-BAE3-DFE38685B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163F-5B08-420E-AEFE-F547384CD197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BDD65-C5D2-42F8-AEC1-9BD8D98B2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C28B0-BDC3-4CA9-B6D8-C5BE2D727C03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BE9BD-C998-420F-BFDD-2A7C0776A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7583F-8949-4B5C-ABBA-3C924621D20E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1340-3289-49DE-9584-9D87A7318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91151-A6F6-435C-8A3D-27759015B365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53BA-5594-4001-AD41-2F6A70B69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E41AB-F7D2-4825-ABA4-3B39DC7713DE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484C5-6551-4A53-8D43-89AA63F14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27177-7FF9-436F-A5FA-AEAF9E062034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8C099-EFCD-4805-A662-C6EE176AC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C602D-D624-4B02-9763-75D612C21AD6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D71D6-6C38-4D38-A480-963F03F59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93696-5593-45F6-824A-673FBA6D4087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DEBCB-F66F-416E-AB63-28B3260D6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753C3-16E6-4E3B-89DF-7D0E1FF5ABE5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A6FD4-8413-4940-90D5-19661EABE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A7EE1-BB0B-436C-B547-90ADD07AECD7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0C897-CF36-4953-8083-B7F173EBB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48115-D1A9-450E-AA5D-5A60A689992D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0AAD3-835C-496E-8C34-BDF8FDE51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021C5-B935-4782-BB16-CBE588A69A8A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6C647-094B-4264-8F40-5B9608F58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20C09-C5F6-4AD4-A5E7-DC31BD13C547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6C82A-64EA-4BB2-8DEA-6BA98400B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C9016-9380-4C8A-B21B-D5B53F4F21BB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F621-A722-41AD-8F9C-2E9241C00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65CF6-E43F-4402-8698-A6445CAFE603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51B13-BAA3-4A21-A3F1-0D509F250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9C68-8C36-4EF4-9CB3-3AED57F05930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F71E1-721A-4022-9D25-73ED9B114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7702B-1264-4D03-AC6C-AFFF3BD88993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29F2C-700D-44CD-A7F1-BFED5BE2A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5643-9740-4AD0-BD60-94FBCD1ABA24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96B90-C79D-43CF-AA2C-CAAD31C65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09406-F258-4A88-913B-E4C24FB7D33F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6E26C-64E4-412C-8893-0D823879E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F7D30B-8DD4-455E-B1E8-6ABF81F38CF5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53F7AE-3713-48D0-B54A-1A9FC5CAA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BA4B45-4C9C-43D6-89E1-0EFEF9414523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4AA740-C354-403C-AC81-0413FCEB8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5CFB56-F590-49C1-B96F-373D8DCEFBF8}" type="datetimeFigureOut">
              <a:rPr lang="en-US"/>
              <a:pPr>
                <a:defRPr/>
              </a:pPr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D2B49E-20B2-4868-84FE-DCEF1BD70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3"/>
          <p:cNvSpPr>
            <a:spLocks noChangeArrowheads="1"/>
          </p:cNvSpPr>
          <p:nvPr/>
        </p:nvSpPr>
        <p:spPr bwMode="auto">
          <a:xfrm>
            <a:off x="0" y="0"/>
            <a:ext cx="10434638" cy="3117850"/>
          </a:xfrm>
          <a:prstGeom prst="rect">
            <a:avLst/>
          </a:prstGeom>
          <a:solidFill>
            <a:srgbClr val="EB820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AutoShape 2"/>
          <p:cNvSpPr/>
          <p:nvPr/>
        </p:nvSpPr>
        <p:spPr>
          <a:xfrm>
            <a:off x="5614988" y="0"/>
            <a:ext cx="12971462" cy="10287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10134600" y="3695700"/>
            <a:ext cx="7008813" cy="13541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spc="-163" dirty="0">
                <a:solidFill>
                  <a:srgbClr val="FFFFFF"/>
                </a:solidFill>
                <a:latin typeface="Crimson Roman"/>
                <a:cs typeface="+mn-cs"/>
              </a:rPr>
              <a:t>Бережливые технологии в БУЗ УР «ГП №10 МЗ УР»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/>
          <a:srcRect l="4176" t="10364" r="5586"/>
          <a:stretch>
            <a:fillRect/>
          </a:stretch>
        </p:blipFill>
        <p:spPr bwMode="auto">
          <a:xfrm>
            <a:off x="358775" y="1614488"/>
            <a:ext cx="9145588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55298" name="TextBox 3"/>
          <p:cNvSpPr txBox="1">
            <a:spLocks noChangeArrowheads="1"/>
          </p:cNvSpPr>
          <p:nvPr/>
        </p:nvSpPr>
        <p:spPr bwMode="auto">
          <a:xfrm>
            <a:off x="609600" y="388938"/>
            <a:ext cx="16611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М7 Проекты визуализированы в проектной комнате с достаточной полнотой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503238" y="1398588"/>
            <a:ext cx="1737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latin typeface="Times New Roman" pitchFamily="18" charset="0"/>
              </a:rPr>
              <a:t>Текущие проекты и завершенные проекты визуализируются в проектной комнате: текущие в развернутом виде на отдельных стендах, по завершенным проектам документы размещены в отдельных файлах</a:t>
            </a:r>
          </a:p>
        </p:txBody>
      </p:sp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/>
          <a:stretch>
            <a:fillRect/>
          </a:stretch>
        </p:blipFill>
        <p:spPr bwMode="auto">
          <a:xfrm>
            <a:off x="2014538" y="3198813"/>
            <a:ext cx="14258925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57346" name="TextBox 3"/>
          <p:cNvSpPr txBox="1">
            <a:spLocks noChangeArrowheads="1"/>
          </p:cNvSpPr>
          <p:nvPr/>
        </p:nvSpPr>
        <p:spPr bwMode="auto">
          <a:xfrm>
            <a:off x="152400" y="36513"/>
            <a:ext cx="17526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М8 При реализации проектов построены карты ПСЦ текущего состояния с фиксацией параметров процесса, соответствующих поставленным целям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142875" y="2019300"/>
            <a:ext cx="8010525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latin typeface="Times New Roman" pitchFamily="18" charset="0"/>
              </a:rPr>
              <a:t>В рамках анализа процесса проводится хронометраж и выстраивается карта ПСЦ текущего состояния с фиксацией параметров процесса на момент начала: время протекания процесса, оценка ожидания, возвраты по потоку, количество визитов.</a:t>
            </a:r>
          </a:p>
          <a:p>
            <a:pPr>
              <a:lnSpc>
                <a:spcPts val="4600"/>
              </a:lnSpc>
            </a:pPr>
            <a:endParaRPr lang="ru-RU" sz="3600">
              <a:latin typeface="Times New Roman" pitchFamily="18" charset="0"/>
            </a:endParaRPr>
          </a:p>
        </p:txBody>
      </p:sp>
      <p:pic>
        <p:nvPicPr>
          <p:cNvPr id="57348" name="Picture 25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t="5042" b="244"/>
          <a:stretch>
            <a:fillRect/>
          </a:stretch>
        </p:blipFill>
        <p:spPr bwMode="auto">
          <a:xfrm>
            <a:off x="8280400" y="2119313"/>
            <a:ext cx="9528175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152400" y="314325"/>
            <a:ext cx="17526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М9 В каждом рассмотренном проекте построены карты ПСЦ целевого состояния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142875" y="2019300"/>
            <a:ext cx="8391525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latin typeface="Times New Roman" pitchFamily="18" charset="0"/>
              </a:rPr>
              <a:t>В ПСЦ целевого состояния фиксируем</a:t>
            </a:r>
          </a:p>
          <a:p>
            <a:pPr>
              <a:lnSpc>
                <a:spcPts val="4600"/>
              </a:lnSpc>
            </a:pPr>
            <a:r>
              <a:rPr lang="ru-RU" sz="3600">
                <a:latin typeface="Times New Roman" pitchFamily="18" charset="0"/>
              </a:rPr>
              <a:t>планируемые изменения после реализации нашего проекта по улучшениям, понимая, что в рамках</a:t>
            </a:r>
          </a:p>
          <a:p>
            <a:pPr>
              <a:lnSpc>
                <a:spcPts val="4600"/>
              </a:lnSpc>
            </a:pPr>
            <a:r>
              <a:rPr lang="ru-RU" sz="3600">
                <a:latin typeface="Times New Roman" pitchFamily="18" charset="0"/>
              </a:rPr>
              <a:t>проекта не все потери могут быть устранены и не все причины появления проблем возможно выявлены и устранены. </a:t>
            </a:r>
          </a:p>
        </p:txBody>
      </p:sp>
      <p:pic>
        <p:nvPicPr>
          <p:cNvPr id="59396" name="Picture 24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t="3690"/>
          <a:stretch>
            <a:fillRect/>
          </a:stretch>
        </p:blipFill>
        <p:spPr bwMode="auto">
          <a:xfrm>
            <a:off x="8712200" y="1974850"/>
            <a:ext cx="9072563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152400" y="36513"/>
            <a:ext cx="17526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М10 Выявленные проблемы идентифицированы на картах ПСЦ текущего и целевого состояния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1295400" y="1655763"/>
            <a:ext cx="1623060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latin typeface="Times New Roman" pitchFamily="18" charset="0"/>
              </a:rPr>
              <a:t>Выявленные проблемы индифицируются на картах ПСЦ в виде «Ежей» с нумерацией и прилагается соответственно перечень.</a:t>
            </a:r>
          </a:p>
        </p:txBody>
      </p:sp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t="4910"/>
          <a:stretch>
            <a:fillRect/>
          </a:stretch>
        </p:blipFill>
        <p:spPr bwMode="auto">
          <a:xfrm>
            <a:off x="9431338" y="3559175"/>
            <a:ext cx="7800975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 t="1271"/>
          <a:stretch>
            <a:fillRect/>
          </a:stretch>
        </p:blipFill>
        <p:spPr bwMode="auto">
          <a:xfrm>
            <a:off x="1006475" y="3630613"/>
            <a:ext cx="7488238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0" y="4279900"/>
            <a:ext cx="18288000" cy="1143000"/>
          </a:xfrm>
          <a:solidFill>
            <a:srgbClr val="669900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mtClean="0"/>
              <a:t> </a:t>
            </a:r>
            <a:r>
              <a:rPr lang="ru-RU" b="1" smtClean="0">
                <a:solidFill>
                  <a:srgbClr val="FFFFFF"/>
                </a:solidFill>
              </a:rPr>
              <a:t>Вовлечение, обучение, мотивация персонала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838200" y="111125"/>
            <a:ext cx="16611600" cy="1181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HK Grotesk Bold"/>
                <a:cs typeface="+mn-cs"/>
              </a:rPr>
              <a:t>М1 Все члены рабочих групп по проектам прошли обучение по базовым методам бережливого производства (КПСЦ, решение проблем)</a:t>
            </a:r>
            <a:endParaRPr lang="en-US" sz="3600" spc="55" dirty="0">
              <a:solidFill>
                <a:schemeClr val="bg1"/>
              </a:solidFill>
              <a:latin typeface="Montserrat Bold"/>
              <a:cs typeface="+mn-cs"/>
            </a:endParaRPr>
          </a:p>
        </p:txBody>
      </p:sp>
      <p:sp>
        <p:nvSpPr>
          <p:cNvPr id="64515" name="TextBox 3"/>
          <p:cNvSpPr txBox="1">
            <a:spLocks noChangeArrowheads="1"/>
          </p:cNvSpPr>
          <p:nvPr/>
        </p:nvSpPr>
        <p:spPr bwMode="auto">
          <a:xfrm>
            <a:off x="11591925" y="6242050"/>
            <a:ext cx="6237288" cy="344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indent="-742950">
              <a:lnSpc>
                <a:spcPts val="4600"/>
              </a:lnSpc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Обучение на базе Фабрики имитации процессов РМИАЦ,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проводимых Региональным центром ПМСП</a:t>
            </a:r>
          </a:p>
          <a:p>
            <a:pPr marL="742950" indent="-742950">
              <a:lnSpc>
                <a:spcPts val="4600"/>
              </a:lnSpc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курсах по повышению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квалификации (УДГУ; КГМА)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lnSpc>
                <a:spcPts val="4600"/>
              </a:lnSpc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Обучение через наставников </a:t>
            </a:r>
          </a:p>
        </p:txBody>
      </p:sp>
      <p:pic>
        <p:nvPicPr>
          <p:cNvPr id="6451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675" y="1758950"/>
            <a:ext cx="621506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6438" y="1687513"/>
            <a:ext cx="6072187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20713" y="2047875"/>
            <a:ext cx="4630737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3600" y="6511925"/>
            <a:ext cx="47117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1613" y="6511925"/>
            <a:ext cx="4568825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8861425" y="6202363"/>
            <a:ext cx="493713" cy="114300"/>
            <a:chOff x="0" y="0"/>
            <a:chExt cx="1841591" cy="429260"/>
          </a:xfrm>
        </p:grpSpPr>
        <p:sp>
          <p:nvSpPr>
            <p:cNvPr id="66573" name="Freeform 4"/>
            <p:cNvSpPr>
              <a:spLocks noChangeArrowheads="1"/>
            </p:cNvSpPr>
            <p:nvPr/>
          </p:nvSpPr>
          <p:spPr bwMode="auto">
            <a:xfrm>
              <a:off x="0" y="-5080"/>
              <a:ext cx="1841591" cy="434340"/>
            </a:xfrm>
            <a:custGeom>
              <a:avLst/>
              <a:gdLst>
                <a:gd name="T0" fmla="*/ 0 w 1841591"/>
                <a:gd name="T1" fmla="*/ 0 h 434340"/>
                <a:gd name="T2" fmla="*/ 1841591 w 1841591"/>
                <a:gd name="T3" fmla="*/ 434340 h 434340"/>
              </a:gdLst>
              <a:ahLst/>
              <a:cxnLst/>
              <a:rect l="T0" t="T1" r="T2" b="T3"/>
              <a:pathLst>
                <a:path w="1841591" h="434340">
                  <a:moveTo>
                    <a:pt x="1823811" y="187960"/>
                  </a:moveTo>
                  <a:lnTo>
                    <a:pt x="1562191" y="11430"/>
                  </a:lnTo>
                  <a:cubicBezTo>
                    <a:pt x="1544411" y="0"/>
                    <a:pt x="1521551" y="3810"/>
                    <a:pt x="1508851" y="21590"/>
                  </a:cubicBezTo>
                  <a:cubicBezTo>
                    <a:pt x="1497421" y="39370"/>
                    <a:pt x="1501231" y="62230"/>
                    <a:pt x="1519011" y="74930"/>
                  </a:cubicBezTo>
                  <a:lnTo>
                    <a:pt x="1677761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677761" y="257810"/>
                  </a:lnTo>
                  <a:lnTo>
                    <a:pt x="1519011" y="364490"/>
                  </a:lnTo>
                  <a:cubicBezTo>
                    <a:pt x="1501231" y="375920"/>
                    <a:pt x="1497421" y="400050"/>
                    <a:pt x="1508851" y="417830"/>
                  </a:cubicBezTo>
                  <a:cubicBezTo>
                    <a:pt x="1516471" y="429260"/>
                    <a:pt x="1527901" y="434340"/>
                    <a:pt x="1540601" y="434340"/>
                  </a:cubicBezTo>
                  <a:cubicBezTo>
                    <a:pt x="1548221" y="434340"/>
                    <a:pt x="1555841" y="431800"/>
                    <a:pt x="1562191" y="427990"/>
                  </a:cubicBezTo>
                  <a:lnTo>
                    <a:pt x="1825081" y="251460"/>
                  </a:lnTo>
                  <a:cubicBezTo>
                    <a:pt x="1835241" y="243840"/>
                    <a:pt x="1841591" y="232410"/>
                    <a:pt x="1841591" y="219710"/>
                  </a:cubicBezTo>
                  <a:cubicBezTo>
                    <a:pt x="1841591" y="207010"/>
                    <a:pt x="1835241" y="195580"/>
                    <a:pt x="1823811" y="18796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7888" y="1978025"/>
            <a:ext cx="3989387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66567" name="TextBox 3"/>
          <p:cNvSpPr txBox="1">
            <a:spLocks noChangeArrowheads="1"/>
          </p:cNvSpPr>
          <p:nvPr/>
        </p:nvSpPr>
        <p:spPr bwMode="auto">
          <a:xfrm>
            <a:off x="515938" y="111125"/>
            <a:ext cx="16933862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М2 Подаются предложения по улучшениям (ППУ), не менее 30% принятых ППУ реализуются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66568" name="TextBox 3"/>
          <p:cNvSpPr txBox="1">
            <a:spLocks noChangeArrowheads="1"/>
          </p:cNvSpPr>
          <p:nvPr/>
        </p:nvSpPr>
        <p:spPr bwMode="auto">
          <a:xfrm>
            <a:off x="9525" y="7088188"/>
            <a:ext cx="10313988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indent="-742950">
              <a:lnSpc>
                <a:spcPts val="4600"/>
              </a:lnSpc>
              <a:buFont typeface="DejaVu Sans"/>
              <a:buChar char="Ø"/>
            </a:pPr>
            <a:r>
              <a:rPr lang="ru-RU" sz="3200" dirty="0">
                <a:latin typeface="Times New Roman" pitchFamily="18" charset="0"/>
              </a:rPr>
              <a:t>Подано ППУ за </a:t>
            </a:r>
            <a:r>
              <a:rPr lang="ru-RU" sz="3200" dirty="0" smtClean="0">
                <a:latin typeface="Times New Roman" pitchFamily="18" charset="0"/>
              </a:rPr>
              <a:t>2021 </a:t>
            </a:r>
            <a:r>
              <a:rPr lang="ru-RU" sz="3200" dirty="0">
                <a:latin typeface="Times New Roman" pitchFamily="18" charset="0"/>
              </a:rPr>
              <a:t>год  - </a:t>
            </a:r>
            <a:r>
              <a:rPr lang="ru-RU" sz="3200" dirty="0" smtClean="0">
                <a:latin typeface="Times New Roman" pitchFamily="18" charset="0"/>
              </a:rPr>
              <a:t>7 </a:t>
            </a:r>
            <a:r>
              <a:rPr lang="ru-RU" sz="3200" dirty="0">
                <a:latin typeface="Times New Roman" pitchFamily="18" charset="0"/>
              </a:rPr>
              <a:t>заявлений</a:t>
            </a:r>
          </a:p>
          <a:p>
            <a:pPr marL="742950" indent="-742950">
              <a:lnSpc>
                <a:spcPts val="4600"/>
              </a:lnSpc>
              <a:buFont typeface="DejaVu Sans"/>
              <a:buChar char="Ø"/>
            </a:pPr>
            <a:r>
              <a:rPr lang="ru-RU" sz="3200" dirty="0">
                <a:latin typeface="Times New Roman" pitchFamily="18" charset="0"/>
              </a:rPr>
              <a:t>Отклонено </a:t>
            </a:r>
            <a:r>
              <a:rPr lang="ru-RU" sz="3200" dirty="0" smtClean="0">
                <a:latin typeface="Times New Roman" pitchFamily="18" charset="0"/>
              </a:rPr>
              <a:t>- 0 </a:t>
            </a:r>
            <a:r>
              <a:rPr lang="ru-RU" sz="3200" dirty="0">
                <a:latin typeface="Times New Roman" pitchFamily="18" charset="0"/>
              </a:rPr>
              <a:t>ППУ</a:t>
            </a:r>
          </a:p>
          <a:p>
            <a:pPr marL="742950" indent="-742950">
              <a:lnSpc>
                <a:spcPts val="4600"/>
              </a:lnSpc>
              <a:buFont typeface="DejaVu Sans"/>
              <a:buChar char="Ø"/>
            </a:pPr>
            <a:r>
              <a:rPr lang="ru-RU" sz="3200" dirty="0">
                <a:latin typeface="Times New Roman" pitchFamily="18" charset="0"/>
              </a:rPr>
              <a:t>Реализовано </a:t>
            </a:r>
            <a:r>
              <a:rPr lang="ru-RU" sz="3200" dirty="0" smtClean="0">
                <a:latin typeface="Times New Roman" pitchFamily="18" charset="0"/>
              </a:rPr>
              <a:t>- 7 </a:t>
            </a:r>
            <a:r>
              <a:rPr lang="ru-RU" sz="3200" dirty="0">
                <a:latin typeface="Times New Roman" pitchFamily="18" charset="0"/>
              </a:rPr>
              <a:t>ППУ </a:t>
            </a:r>
          </a:p>
        </p:txBody>
      </p:sp>
      <p:pic>
        <p:nvPicPr>
          <p:cNvPr id="6656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30200" y="1978025"/>
            <a:ext cx="39909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97888" y="4995863"/>
            <a:ext cx="3989387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30200" y="5072063"/>
            <a:ext cx="3990975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34713" y="3848100"/>
            <a:ext cx="39909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4925" y="0"/>
            <a:ext cx="18322925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6611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М3 Для вовлечения сотрудников использовалось обучение на фабриках процессов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576263" y="8988425"/>
            <a:ext cx="170688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indent="-742950">
              <a:buFont typeface="DejaVu Sans"/>
              <a:buChar char="Ø"/>
            </a:pPr>
            <a:r>
              <a:rPr lang="ru-RU" sz="2800">
                <a:latin typeface="Times New Roman" pitchFamily="18" charset="0"/>
              </a:rPr>
              <a:t>Сотрудники обучались на фабриках процессов Республиканского медицинского информационно-аналитического центра, Регионального центра компетенций, Удмуртского государственного университета</a:t>
            </a:r>
          </a:p>
        </p:txBody>
      </p:sp>
      <p:sp>
        <p:nvSpPr>
          <p:cNvPr id="68612" name="TextBox 10"/>
          <p:cNvSpPr txBox="1">
            <a:spLocks noChangeArrowheads="1"/>
          </p:cNvSpPr>
          <p:nvPr/>
        </p:nvSpPr>
        <p:spPr bwMode="auto">
          <a:xfrm>
            <a:off x="228600" y="8169275"/>
            <a:ext cx="7620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8613" name="Picture 10" descr="JznHwqZuZ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758950"/>
            <a:ext cx="7667625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12"/>
          <p:cNvPicPr>
            <a:picLocks noChangeAspect="1" noChangeArrowheads="1"/>
          </p:cNvPicPr>
          <p:nvPr/>
        </p:nvPicPr>
        <p:blipFill>
          <a:blip r:embed="rId4"/>
          <a:srcRect l="37212"/>
          <a:stretch>
            <a:fillRect/>
          </a:stretch>
        </p:blipFill>
        <p:spPr bwMode="auto">
          <a:xfrm>
            <a:off x="8280400" y="2622550"/>
            <a:ext cx="4068763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73013" y="3775075"/>
            <a:ext cx="5256212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8462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838200" y="111125"/>
            <a:ext cx="16611600" cy="17351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HK Grotesk Bold"/>
                <a:cs typeface="+mn-cs"/>
              </a:rPr>
              <a:t>М4 При проведении обучения «на площадке» соблюдаются требования безопасности, используются СИЗ (при необходимости), участники не мешают производственному процессу</a:t>
            </a:r>
            <a:endParaRPr lang="en-US" sz="3600" spc="55" dirty="0">
              <a:solidFill>
                <a:schemeClr val="bg1"/>
              </a:solidFill>
              <a:latin typeface="Montserrat Bold"/>
              <a:cs typeface="+mn-cs"/>
            </a:endParaRPr>
          </a:p>
        </p:txBody>
      </p:sp>
      <p:pic>
        <p:nvPicPr>
          <p:cNvPr id="7065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9400" y="1903413"/>
            <a:ext cx="4967288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600" y="2479675"/>
            <a:ext cx="8351838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10"/>
          <p:cNvPicPr>
            <a:picLocks noChangeAspect="1" noChangeArrowheads="1"/>
          </p:cNvPicPr>
          <p:nvPr/>
        </p:nvPicPr>
        <p:blipFill>
          <a:blip r:embed="rId5">
            <a:lum bright="18000"/>
          </a:blip>
          <a:srcRect/>
          <a:stretch>
            <a:fillRect/>
          </a:stretch>
        </p:blipFill>
        <p:spPr bwMode="auto">
          <a:xfrm>
            <a:off x="10223500" y="6296025"/>
            <a:ext cx="489585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grpSp>
        <p:nvGrpSpPr>
          <p:cNvPr id="72706" name="Группа 29"/>
          <p:cNvGrpSpPr>
            <a:grpSpLocks/>
          </p:cNvGrpSpPr>
          <p:nvPr/>
        </p:nvGrpSpPr>
        <p:grpSpPr bwMode="auto">
          <a:xfrm>
            <a:off x="1042988" y="1822450"/>
            <a:ext cx="14562137" cy="1173163"/>
            <a:chOff x="866622" y="5558776"/>
            <a:chExt cx="14562213" cy="1173265"/>
          </a:xfrm>
        </p:grpSpPr>
        <p:sp>
          <p:nvSpPr>
            <p:cNvPr id="9" name="TextBox 9"/>
            <p:cNvSpPr txBox="1"/>
            <p:nvPr/>
          </p:nvSpPr>
          <p:spPr>
            <a:xfrm>
              <a:off x="866622" y="5558776"/>
              <a:ext cx="811216" cy="11732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fontAlgn="auto">
                <a:lnSpc>
                  <a:spcPts val="813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61" spc="632" dirty="0">
                  <a:solidFill>
                    <a:srgbClr val="EB8208"/>
                  </a:solidFill>
                  <a:latin typeface="Crimson Roman"/>
                  <a:cs typeface="+mn-cs"/>
                </a:rPr>
                <a:t>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209914" y="5558776"/>
              <a:ext cx="811216" cy="11732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fontAlgn="auto">
                <a:lnSpc>
                  <a:spcPts val="813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61" spc="632" dirty="0">
                  <a:solidFill>
                    <a:srgbClr val="EB8208"/>
                  </a:solidFill>
                  <a:latin typeface="Crimson Roman"/>
                  <a:cs typeface="+mn-cs"/>
                </a:rPr>
                <a:t>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78620" y="5558776"/>
              <a:ext cx="811217" cy="11732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fontAlgn="auto">
                <a:lnSpc>
                  <a:spcPts val="813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61" spc="632">
                  <a:solidFill>
                    <a:srgbClr val="EB8208"/>
                  </a:solidFill>
                  <a:latin typeface="Crimson Roman"/>
                  <a:cs typeface="+mn-cs"/>
                </a:rPr>
                <a:t>3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117162" y="5558776"/>
              <a:ext cx="812804" cy="11732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fontAlgn="auto">
                <a:lnSpc>
                  <a:spcPts val="813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61" spc="632">
                  <a:solidFill>
                    <a:srgbClr val="EB8208"/>
                  </a:solidFill>
                  <a:latin typeface="Crimson Roman"/>
                  <a:cs typeface="+mn-cs"/>
                </a:rPr>
                <a:t>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4617619" y="5558776"/>
              <a:ext cx="811216" cy="11732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fontAlgn="auto">
                <a:lnSpc>
                  <a:spcPts val="813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61" spc="632">
                  <a:solidFill>
                    <a:srgbClr val="EB8208"/>
                  </a:solidFill>
                  <a:latin typeface="Crimson Roman"/>
                  <a:cs typeface="+mn-cs"/>
                </a:rPr>
                <a:t>5</a:t>
              </a:r>
            </a:p>
          </p:txBody>
        </p:sp>
      </p:grpSp>
      <p:grpSp>
        <p:nvGrpSpPr>
          <p:cNvPr id="72707" name="Группа 31"/>
          <p:cNvGrpSpPr>
            <a:grpSpLocks/>
          </p:cNvGrpSpPr>
          <p:nvPr/>
        </p:nvGrpSpPr>
        <p:grpSpPr bwMode="auto">
          <a:xfrm>
            <a:off x="304800" y="3619492"/>
            <a:ext cx="17373600" cy="666779"/>
            <a:chOff x="1064633" y="7467681"/>
            <a:chExt cx="16482276" cy="666849"/>
          </a:xfrm>
        </p:grpSpPr>
        <p:sp>
          <p:nvSpPr>
            <p:cNvPr id="72727" name="TextBox 10"/>
            <p:cNvSpPr txBox="1">
              <a:spLocks noChangeArrowheads="1"/>
            </p:cNvSpPr>
            <p:nvPr/>
          </p:nvSpPr>
          <p:spPr bwMode="auto">
            <a:xfrm>
              <a:off x="1064633" y="7468258"/>
              <a:ext cx="2921020" cy="33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625"/>
                </a:lnSpc>
              </a:pPr>
              <a:r>
                <a:rPr lang="ru-RU" sz="2000" dirty="0">
                  <a:solidFill>
                    <a:srgbClr val="3F4042"/>
                  </a:solidFill>
                  <a:latin typeface="Times New Roman" pitchFamily="18" charset="0"/>
                  <a:cs typeface="Times New Roman" pitchFamily="18" charset="0"/>
                </a:rPr>
                <a:t>В рабочих кабинетах </a:t>
              </a:r>
            </a:p>
          </p:txBody>
        </p:sp>
        <p:sp>
          <p:nvSpPr>
            <p:cNvPr id="72728" name="TextBox 15"/>
            <p:cNvSpPr txBox="1">
              <a:spLocks noChangeArrowheads="1"/>
            </p:cNvSpPr>
            <p:nvPr/>
          </p:nvSpPr>
          <p:spPr bwMode="auto">
            <a:xfrm>
              <a:off x="4533823" y="7467681"/>
              <a:ext cx="2479985" cy="666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563"/>
                </a:lnSpc>
              </a:pPr>
              <a:r>
                <a:rPr lang="ru-RU" sz="2000" dirty="0">
                  <a:solidFill>
                    <a:srgbClr val="3F4042"/>
                  </a:solidFill>
                  <a:latin typeface="Times New Roman" pitchFamily="18" charset="0"/>
                  <a:cs typeface="Times New Roman" pitchFamily="18" charset="0"/>
                </a:rPr>
                <a:t>В комнате отдыха для сотрудников</a:t>
              </a:r>
            </a:p>
          </p:txBody>
        </p:sp>
        <p:sp>
          <p:nvSpPr>
            <p:cNvPr id="72729" name="TextBox 17"/>
            <p:cNvSpPr txBox="1">
              <a:spLocks noChangeArrowheads="1"/>
            </p:cNvSpPr>
            <p:nvPr/>
          </p:nvSpPr>
          <p:spPr bwMode="auto">
            <a:xfrm>
              <a:off x="8003033" y="7467681"/>
              <a:ext cx="2888615" cy="35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ru-RU" sz="2100" dirty="0">
                  <a:solidFill>
                    <a:srgbClr val="3F4042"/>
                  </a:solidFill>
                  <a:latin typeface="Times New Roman" pitchFamily="18" charset="0"/>
                  <a:cs typeface="Times New Roman" pitchFamily="18" charset="0"/>
                </a:rPr>
                <a:t>В проектном офисе</a:t>
              </a:r>
            </a:p>
          </p:txBody>
        </p:sp>
        <p:sp>
          <p:nvSpPr>
            <p:cNvPr id="72730" name="TextBox 19"/>
            <p:cNvSpPr txBox="1">
              <a:spLocks noChangeArrowheads="1"/>
            </p:cNvSpPr>
            <p:nvPr/>
          </p:nvSpPr>
          <p:spPr bwMode="auto">
            <a:xfrm>
              <a:off x="11471479" y="7467681"/>
              <a:ext cx="3120548" cy="35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ru-RU" sz="2100" dirty="0">
                  <a:solidFill>
                    <a:srgbClr val="3F4042"/>
                  </a:solidFill>
                  <a:latin typeface="Times New Roman" pitchFamily="18" charset="0"/>
                  <a:cs typeface="Times New Roman" pitchFamily="18" charset="0"/>
                </a:rPr>
                <a:t>На стойке информации</a:t>
              </a:r>
            </a:p>
          </p:txBody>
        </p:sp>
        <p:sp>
          <p:nvSpPr>
            <p:cNvPr id="72731" name="TextBox 21"/>
            <p:cNvSpPr txBox="1">
              <a:spLocks noChangeArrowheads="1"/>
            </p:cNvSpPr>
            <p:nvPr/>
          </p:nvSpPr>
          <p:spPr bwMode="auto">
            <a:xfrm>
              <a:off x="15066435" y="7467684"/>
              <a:ext cx="2480474" cy="359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813"/>
                </a:lnSpc>
              </a:pPr>
              <a:r>
                <a:rPr lang="ru-RU" sz="2000" dirty="0">
                  <a:solidFill>
                    <a:srgbClr val="3F4042"/>
                  </a:solidFill>
                  <a:latin typeface="Times New Roman" pitchFamily="18" charset="0"/>
                  <a:cs typeface="Times New Roman" pitchFamily="18" charset="0"/>
                </a:rPr>
                <a:t>В холле поликлиники</a:t>
              </a:r>
            </a:p>
          </p:txBody>
        </p:sp>
      </p:grpSp>
      <p:grpSp>
        <p:nvGrpSpPr>
          <p:cNvPr id="72708" name="Группа 30"/>
          <p:cNvGrpSpPr>
            <a:grpSpLocks/>
          </p:cNvGrpSpPr>
          <p:nvPr/>
        </p:nvGrpSpPr>
        <p:grpSpPr bwMode="auto">
          <a:xfrm>
            <a:off x="1303338" y="3013075"/>
            <a:ext cx="13914437" cy="163513"/>
            <a:chOff x="1190778" y="6868707"/>
            <a:chExt cx="13913901" cy="163286"/>
          </a:xfrm>
        </p:grpSpPr>
        <p:grpSp>
          <p:nvGrpSpPr>
            <p:cNvPr id="72717" name="Group 4"/>
            <p:cNvGrpSpPr>
              <a:grpSpLocks/>
            </p:cNvGrpSpPr>
            <p:nvPr/>
          </p:nvGrpSpPr>
          <p:grpSpPr bwMode="auto">
            <a:xfrm>
              <a:off x="1190778" y="6868707"/>
              <a:ext cx="163286" cy="163286"/>
              <a:chOff x="0" y="0"/>
              <a:chExt cx="6350000" cy="6350000"/>
            </a:xfrm>
          </p:grpSpPr>
          <p:sp>
            <p:nvSpPr>
              <p:cNvPr id="72726" name="Freeform 5"/>
              <p:cNvSpPr>
                <a:spLocks noChangeArrowheads="1"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0 w 6321665"/>
                  <a:gd name="T1" fmla="*/ 0 h 6350000"/>
                  <a:gd name="T2" fmla="*/ 6321665 w 6321665"/>
                  <a:gd name="T3" fmla="*/ 6350000 h 6350000"/>
                </a:gdLst>
                <a:ahLst/>
                <a:cxnLst/>
                <a:rect l="T0" t="T1" r="T2" b="T3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40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718" name="Group 22"/>
            <p:cNvGrpSpPr>
              <a:grpSpLocks/>
            </p:cNvGrpSpPr>
            <p:nvPr/>
          </p:nvGrpSpPr>
          <p:grpSpPr bwMode="auto">
            <a:xfrm>
              <a:off x="4533823" y="6868707"/>
              <a:ext cx="163286" cy="163286"/>
              <a:chOff x="0" y="0"/>
              <a:chExt cx="6350000" cy="6350000"/>
            </a:xfrm>
          </p:grpSpPr>
          <p:sp>
            <p:nvSpPr>
              <p:cNvPr id="72725" name="Freeform 23"/>
              <p:cNvSpPr>
                <a:spLocks noChangeArrowheads="1"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0 w 6321665"/>
                  <a:gd name="T1" fmla="*/ 0 h 6350000"/>
                  <a:gd name="T2" fmla="*/ 6321665 w 6321665"/>
                  <a:gd name="T3" fmla="*/ 6350000 h 6350000"/>
                </a:gdLst>
                <a:ahLst/>
                <a:cxnLst/>
                <a:rect l="T0" t="T1" r="T2" b="T3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40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719" name="Group 24"/>
            <p:cNvGrpSpPr>
              <a:grpSpLocks/>
            </p:cNvGrpSpPr>
            <p:nvPr/>
          </p:nvGrpSpPr>
          <p:grpSpPr bwMode="auto">
            <a:xfrm>
              <a:off x="8003013" y="6868707"/>
              <a:ext cx="163286" cy="163286"/>
              <a:chOff x="0" y="0"/>
              <a:chExt cx="6350000" cy="6350000"/>
            </a:xfrm>
          </p:grpSpPr>
          <p:sp>
            <p:nvSpPr>
              <p:cNvPr id="72724" name="Freeform 25"/>
              <p:cNvSpPr>
                <a:spLocks noChangeArrowheads="1"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0 w 6321665"/>
                  <a:gd name="T1" fmla="*/ 0 h 6350000"/>
                  <a:gd name="T2" fmla="*/ 6321665 w 6321665"/>
                  <a:gd name="T3" fmla="*/ 6350000 h 6350000"/>
                </a:gdLst>
                <a:ahLst/>
                <a:cxnLst/>
                <a:rect l="T0" t="T1" r="T2" b="T3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40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720" name="Group 26"/>
            <p:cNvGrpSpPr>
              <a:grpSpLocks/>
            </p:cNvGrpSpPr>
            <p:nvPr/>
          </p:nvGrpSpPr>
          <p:grpSpPr bwMode="auto">
            <a:xfrm>
              <a:off x="11523515" y="6868707"/>
              <a:ext cx="163286" cy="163286"/>
              <a:chOff x="0" y="0"/>
              <a:chExt cx="6350000" cy="6350000"/>
            </a:xfrm>
          </p:grpSpPr>
          <p:sp>
            <p:nvSpPr>
              <p:cNvPr id="72723" name="Freeform 27"/>
              <p:cNvSpPr>
                <a:spLocks noChangeArrowheads="1"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0 w 6321665"/>
                  <a:gd name="T1" fmla="*/ 0 h 6350000"/>
                  <a:gd name="T2" fmla="*/ 6321665 w 6321665"/>
                  <a:gd name="T3" fmla="*/ 6350000 h 6350000"/>
                </a:gdLst>
                <a:ahLst/>
                <a:cxnLst/>
                <a:rect l="T0" t="T1" r="T2" b="T3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40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721" name="Group 28"/>
            <p:cNvGrpSpPr>
              <a:grpSpLocks/>
            </p:cNvGrpSpPr>
            <p:nvPr/>
          </p:nvGrpSpPr>
          <p:grpSpPr bwMode="auto">
            <a:xfrm>
              <a:off x="14941393" y="6868707"/>
              <a:ext cx="163286" cy="163286"/>
              <a:chOff x="0" y="0"/>
              <a:chExt cx="6350000" cy="6350000"/>
            </a:xfrm>
          </p:grpSpPr>
          <p:sp>
            <p:nvSpPr>
              <p:cNvPr id="72722" name="Freeform 29"/>
              <p:cNvSpPr>
                <a:spLocks noChangeArrowheads="1"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0 w 6321665"/>
                  <a:gd name="T1" fmla="*/ 0 h 6350000"/>
                  <a:gd name="T2" fmla="*/ 6321665 w 6321665"/>
                  <a:gd name="T3" fmla="*/ 6350000 h 6350000"/>
                </a:gdLst>
                <a:ahLst/>
                <a:cxnLst/>
                <a:rect l="T0" t="T1" r="T2" b="T3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40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645025"/>
            <a:ext cx="29892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5225" y="4679950"/>
            <a:ext cx="34131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41088" y="4645025"/>
            <a:ext cx="3038475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5225" y="6975475"/>
            <a:ext cx="34131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М5 Визуализация по бережливому производству размещена в офисных и производственных помещениях, в зонах ожидания 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727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8088" y="4679950"/>
            <a:ext cx="337185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Picture 34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14473238" y="4999038"/>
            <a:ext cx="381476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35" descr="P1120958"/>
          <p:cNvPicPr>
            <a:picLocks noChangeAspect="1" noChangeArrowheads="1"/>
          </p:cNvPicPr>
          <p:nvPr/>
        </p:nvPicPr>
        <p:blipFill>
          <a:blip r:embed="rId9" cstate="print">
            <a:lum bright="6000"/>
          </a:blip>
          <a:srcRect/>
          <a:stretch>
            <a:fillRect/>
          </a:stretch>
        </p:blipFill>
        <p:spPr bwMode="auto">
          <a:xfrm>
            <a:off x="11376025" y="6583363"/>
            <a:ext cx="4608513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0" y="4567238"/>
            <a:ext cx="18288000" cy="1143000"/>
          </a:xfrm>
          <a:solidFill>
            <a:srgbClr val="669900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b="1" smtClean="0"/>
              <a:t>        </a:t>
            </a:r>
            <a:r>
              <a:rPr lang="ru-RU" sz="5400" b="1" smtClean="0">
                <a:solidFill>
                  <a:schemeClr val="bg1"/>
                </a:solidFill>
              </a:rPr>
              <a:t>Управление проектами улучшений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М6 Члены рабочих групп по проектам хорошо понимают свою роль в команде проекта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74755" name="TextBox 3"/>
          <p:cNvSpPr txBox="1">
            <a:spLocks noChangeArrowheads="1"/>
          </p:cNvSpPr>
          <p:nvPr/>
        </p:nvSpPr>
        <p:spPr bwMode="auto">
          <a:xfrm>
            <a:off x="11811000" y="3238500"/>
            <a:ext cx="6096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indent="-742950">
              <a:lnSpc>
                <a:spcPts val="4600"/>
              </a:lnSpc>
              <a:buFont typeface="DejaVu Sans"/>
              <a:buChar char="Ø"/>
            </a:pPr>
            <a:r>
              <a:rPr lang="ru-RU" sz="3200">
                <a:latin typeface="Times New Roman" pitchFamily="18" charset="0"/>
              </a:rPr>
              <a:t>При формировании команды проекта распределяется функционал, необходимый при развертывании проектной деятельности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b="6114"/>
          <a:stretch>
            <a:fillRect/>
          </a:stretch>
        </p:blipFill>
        <p:spPr bwMode="auto">
          <a:xfrm>
            <a:off x="1500134" y="2357418"/>
            <a:ext cx="899953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AutoShape 2"/>
          <p:cNvSpPr>
            <a:spLocks noChangeArrowheads="1"/>
          </p:cNvSpPr>
          <p:nvPr/>
        </p:nvSpPr>
        <p:spPr bwMode="auto">
          <a:xfrm>
            <a:off x="-165100" y="0"/>
            <a:ext cx="9232900" cy="10287000"/>
          </a:xfrm>
          <a:prstGeom prst="rect">
            <a:avLst/>
          </a:prstGeom>
          <a:solidFill>
            <a:srgbClr val="ED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AutoShape 2"/>
          <p:cNvSpPr/>
          <p:nvPr/>
        </p:nvSpPr>
        <p:spPr>
          <a:xfrm>
            <a:off x="-165100" y="0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76803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М7 Информация о проектных командах размещается на стендах и в новостях предприятия, СМИ региона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76804" name="Picture 8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358775" y="1903413"/>
            <a:ext cx="8280400" cy="758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 b="6114"/>
          <a:stretch>
            <a:fillRect/>
          </a:stretch>
        </p:blipFill>
        <p:spPr bwMode="auto">
          <a:xfrm>
            <a:off x="8928100" y="2406650"/>
            <a:ext cx="899953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AutoShape 2"/>
          <p:cNvSpPr>
            <a:spLocks noChangeArrowheads="1"/>
          </p:cNvSpPr>
          <p:nvPr/>
        </p:nvSpPr>
        <p:spPr bwMode="auto">
          <a:xfrm>
            <a:off x="-165100" y="0"/>
            <a:ext cx="9232900" cy="10287000"/>
          </a:xfrm>
          <a:prstGeom prst="rect">
            <a:avLst/>
          </a:prstGeom>
          <a:solidFill>
            <a:srgbClr val="ED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AutoShape 2"/>
          <p:cNvSpPr/>
          <p:nvPr/>
        </p:nvSpPr>
        <p:spPr>
          <a:xfrm>
            <a:off x="-165100" y="0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78851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М8 В организации есть ссылки на сайты, где размещены актуальные материалы по БП: методики, примеры проектов, дополнительные материалы. 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527050" y="7405688"/>
            <a:ext cx="17068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indent="-742950">
              <a:lnSpc>
                <a:spcPts val="4600"/>
              </a:lnSpc>
              <a:buFont typeface="DejaVu Sans"/>
              <a:buChar char="Ø"/>
            </a:pPr>
            <a:r>
              <a:rPr lang="ru-RU" sz="3200">
                <a:latin typeface="Times New Roman" pitchFamily="18" charset="0"/>
              </a:rPr>
              <a:t>На официальном сайте медицинской организации создан раздел по новой модели медицинской организации, где размещены методики, ГОСТы по бережливому производству, лучшие практики</a:t>
            </a:r>
          </a:p>
          <a:p>
            <a:pPr marL="742950" indent="-742950">
              <a:lnSpc>
                <a:spcPts val="4600"/>
              </a:lnSpc>
              <a:buFont typeface="DejaVu Sans"/>
              <a:buChar char="Ø"/>
            </a:pPr>
            <a:r>
              <a:rPr lang="ru-RU" sz="3200">
                <a:latin typeface="Times New Roman" pitchFamily="18" charset="0"/>
              </a:rPr>
              <a:t>Внутри организации создана сетевая папка, содержащая материалы по всем проектам</a:t>
            </a:r>
          </a:p>
        </p:txBody>
      </p:sp>
      <p:pic>
        <p:nvPicPr>
          <p:cNvPr id="78853" name="Picture 8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 b="8873"/>
          <a:stretch>
            <a:fillRect/>
          </a:stretch>
        </p:blipFill>
        <p:spPr bwMode="auto">
          <a:xfrm>
            <a:off x="358775" y="1687513"/>
            <a:ext cx="8208963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9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 t="3191" b="12761"/>
          <a:stretch>
            <a:fillRect/>
          </a:stretch>
        </p:blipFill>
        <p:spPr bwMode="auto">
          <a:xfrm>
            <a:off x="8928100" y="1614488"/>
            <a:ext cx="902335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1"/>
          <p:cNvPicPr>
            <a:picLocks noChangeAspect="1" noChangeArrowheads="1"/>
          </p:cNvPicPr>
          <p:nvPr/>
        </p:nvPicPr>
        <p:blipFill>
          <a:blip r:embed="rId3" cstate="print"/>
          <a:srcRect r="15871"/>
          <a:stretch>
            <a:fillRect/>
          </a:stretch>
        </p:blipFill>
        <p:spPr bwMode="auto">
          <a:xfrm>
            <a:off x="9791700" y="2840038"/>
            <a:ext cx="76327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AutoShape 6"/>
          <p:cNvSpPr>
            <a:spLocks noChangeArrowheads="1"/>
          </p:cNvSpPr>
          <p:nvPr/>
        </p:nvSpPr>
        <p:spPr bwMode="auto">
          <a:xfrm>
            <a:off x="1028700" y="1028700"/>
            <a:ext cx="16230600" cy="9525"/>
          </a:xfrm>
          <a:prstGeom prst="rect">
            <a:avLst/>
          </a:prstGeom>
          <a:solidFill>
            <a:srgbClr val="3F40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0" y="1614488"/>
            <a:ext cx="2857456" cy="630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921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spc="-230" dirty="0" smtClean="0">
              <a:latin typeface="Crimson Roman"/>
              <a:cs typeface="+mn-cs"/>
            </a:endParaRPr>
          </a:p>
          <a:p>
            <a:pPr fontAlgn="auto">
              <a:lnSpc>
                <a:spcPts val="921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spc="-230" dirty="0" smtClean="0">
              <a:latin typeface="Crimson Roman"/>
              <a:cs typeface="+mn-cs"/>
            </a:endParaRPr>
          </a:p>
          <a:p>
            <a:pPr fontAlgn="auto">
              <a:lnSpc>
                <a:spcPts val="92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230" dirty="0" smtClean="0">
                <a:latin typeface="Times New Roman" pitchFamily="18" charset="0"/>
                <a:cs typeface="Times New Roman" pitchFamily="18" charset="0"/>
              </a:rPr>
              <a:t>Поощрения:</a:t>
            </a:r>
            <a:endParaRPr lang="ru-RU" sz="3600" b="1" spc="-23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Благодарности, грамоты  различного 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уровня</a:t>
            </a:r>
            <a:endParaRPr lang="ru-RU" sz="2000" spc="-23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Стимулирующие 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выплаты</a:t>
            </a:r>
            <a:endParaRPr lang="ru-RU" sz="2000" spc="-23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Поездки 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-23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о  обмену </a:t>
            </a: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опытом, ценные 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подарки</a:t>
            </a:r>
            <a:endParaRPr lang="ru-RU" sz="2000" spc="-23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в  </a:t>
            </a:r>
            <a:r>
              <a:rPr lang="ru-RU" sz="2000" spc="-230" dirty="0" err="1" smtClean="0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, конференциях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Выдвижение 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spc="-230" dirty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000" spc="-230" dirty="0" smtClean="0">
                <a:latin typeface="Times New Roman" pitchFamily="18" charset="0"/>
                <a:cs typeface="Times New Roman" pitchFamily="18" charset="0"/>
              </a:rPr>
              <a:t> категории </a:t>
            </a:r>
            <a:endParaRPr lang="en-US" sz="2000" spc="-23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900" name="TextBox 7"/>
          <p:cNvSpPr txBox="1">
            <a:spLocks noChangeArrowheads="1"/>
          </p:cNvSpPr>
          <p:nvPr/>
        </p:nvSpPr>
        <p:spPr bwMode="auto">
          <a:xfrm>
            <a:off x="3022600" y="1687513"/>
            <a:ext cx="14952663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400" dirty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Благодарности Министерства здравоохранения  Удмуртской  Республики коллективу </a:t>
            </a:r>
            <a:r>
              <a:rPr lang="ru-RU" sz="2400" dirty="0" smtClean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БУЗ </a:t>
            </a:r>
            <a:r>
              <a:rPr lang="ru-RU" sz="2400" dirty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УР </a:t>
            </a:r>
            <a:r>
              <a:rPr lang="ru-RU" sz="2400" dirty="0" smtClean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ГП №10 </a:t>
            </a:r>
            <a:r>
              <a:rPr lang="ru-RU" sz="2400" dirty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МЗ УР за внедрение бережливых технологий </a:t>
            </a:r>
            <a:endParaRPr lang="en-US" sz="2400" dirty="0">
              <a:solidFill>
                <a:srgbClr val="3F40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901" name="TextBox 7"/>
          <p:cNvSpPr txBox="1">
            <a:spLocks noChangeArrowheads="1"/>
          </p:cNvSpPr>
          <p:nvPr/>
        </p:nvSpPr>
        <p:spPr bwMode="auto">
          <a:xfrm>
            <a:off x="3714712" y="6786574"/>
            <a:ext cx="5951537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Награды различного уровня сотрудникам </a:t>
            </a:r>
            <a:r>
              <a:rPr lang="ru-RU" sz="2000" dirty="0" smtClean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БУЗ </a:t>
            </a:r>
            <a:r>
              <a:rPr lang="ru-RU" sz="2000" dirty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УР </a:t>
            </a:r>
            <a:r>
              <a:rPr lang="ru-RU" sz="2000" dirty="0" smtClean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ГП №10 </a:t>
            </a:r>
            <a:r>
              <a:rPr lang="ru-RU" sz="2000" dirty="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МЗ УР за личный вклад в деятельность медицинской организации</a:t>
            </a:r>
            <a:endParaRPr lang="en-US" sz="2000" dirty="0">
              <a:solidFill>
                <a:srgbClr val="3F40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80903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М9 Есть практика поощрения (морального и/или материального) членов РГ и руководителей проектов за реализацию проектов по улучшению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80904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1888" y="2551113"/>
            <a:ext cx="5186360" cy="388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>
          <a:xfrm>
            <a:off x="0" y="4279900"/>
            <a:ext cx="18288000" cy="1143000"/>
          </a:xfrm>
          <a:solidFill>
            <a:srgbClr val="669900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smtClean="0"/>
              <a:t> </a:t>
            </a:r>
            <a:r>
              <a:rPr lang="ru-RU" sz="5400" b="1" smtClean="0">
                <a:solidFill>
                  <a:srgbClr val="FFFFFF"/>
                </a:solidFill>
              </a:rPr>
              <a:t>Готовность к тиражированию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-165100" y="0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83970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М1 Реализованным проектам обеспечено оперативное и регулярное информационное сопровождение во внутренних и внешних СМИ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8397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07825" y="6423025"/>
            <a:ext cx="5151438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10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6119813" y="1974850"/>
            <a:ext cx="679132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1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3104813" y="2406650"/>
            <a:ext cx="4703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12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l="20531" r="15097"/>
          <a:stretch>
            <a:fillRect/>
          </a:stretch>
        </p:blipFill>
        <p:spPr bwMode="auto">
          <a:xfrm>
            <a:off x="358775" y="1687513"/>
            <a:ext cx="5472113" cy="808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-165100" y="0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86018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М2 Отдельные лучшие практики проектов по улучшениям и ППУ внедряются в других процессах организации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86019" name="Picture 7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431800" y="2335213"/>
            <a:ext cx="835183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9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/>
          <a:stretch>
            <a:fillRect/>
          </a:stretch>
        </p:blipFill>
        <p:spPr bwMode="auto">
          <a:xfrm>
            <a:off x="9215438" y="2335213"/>
            <a:ext cx="8591550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2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1807825" y="1398588"/>
            <a:ext cx="226060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1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9504363" y="1471613"/>
            <a:ext cx="22129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5" cstate="print">
            <a:lum bright="24000"/>
          </a:blip>
          <a:srcRect/>
          <a:stretch>
            <a:fillRect/>
          </a:stretch>
        </p:blipFill>
        <p:spPr bwMode="auto">
          <a:xfrm>
            <a:off x="2663825" y="1398588"/>
            <a:ext cx="2287588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16"/>
          <p:cNvPicPr>
            <a:picLocks noChangeAspect="1" noChangeArrowheads="1"/>
          </p:cNvPicPr>
          <p:nvPr/>
        </p:nvPicPr>
        <p:blipFill>
          <a:blip r:embed="rId6" cstate="print">
            <a:lum bright="24000"/>
          </a:blip>
          <a:srcRect/>
          <a:stretch>
            <a:fillRect/>
          </a:stretch>
        </p:blipFill>
        <p:spPr bwMode="auto">
          <a:xfrm>
            <a:off x="358775" y="1398588"/>
            <a:ext cx="2246313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2"/>
          <p:cNvSpPr/>
          <p:nvPr/>
        </p:nvSpPr>
        <p:spPr>
          <a:xfrm>
            <a:off x="-165100" y="0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88070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М3 В организации процессы образца пригодны к тиражу (типизированы и стандартизованы)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88071" name="TextBox 3"/>
          <p:cNvSpPr txBox="1">
            <a:spLocks noChangeArrowheads="1"/>
          </p:cNvSpPr>
          <p:nvPr/>
        </p:nvSpPr>
        <p:spPr bwMode="auto">
          <a:xfrm>
            <a:off x="527050" y="4257675"/>
            <a:ext cx="17068800" cy="2436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indent="-742950">
              <a:buFont typeface="DejaVu Sans"/>
              <a:buChar char="Ø"/>
            </a:pPr>
            <a:r>
              <a:rPr lang="ru-RU" sz="2400">
                <a:latin typeface="Times New Roman" pitchFamily="18" charset="0"/>
              </a:rPr>
              <a:t>На уровне медицинской организации разработано 5 положений: о порядке внедрения 5С, о порядке функционирования визуального управления,  о системе кайдзен-предложений, об организации профосмотров, об организации управления запасами</a:t>
            </a:r>
          </a:p>
          <a:p>
            <a:pPr marL="742950" indent="-742950">
              <a:buFont typeface="DejaVu Sans"/>
              <a:buChar char="Ø"/>
            </a:pPr>
            <a:r>
              <a:rPr lang="ru-RU" sz="2400">
                <a:latin typeface="Times New Roman" pitchFamily="18" charset="0"/>
              </a:rPr>
              <a:t>В рамках проектной деятельность для операций, требующих стандартизации, разрабатываются и внедряются стандартные формы (СОПы, СОКи, чек-листы и тд) </a:t>
            </a:r>
          </a:p>
          <a:p>
            <a:pPr marL="742950" indent="-742950">
              <a:lnSpc>
                <a:spcPts val="4600"/>
              </a:lnSpc>
            </a:pPr>
            <a:r>
              <a:rPr lang="en-US" sz="3200">
                <a:latin typeface="Times New Roman" pitchFamily="18" charset="0"/>
              </a:rPr>
              <a:t> </a:t>
            </a:r>
            <a:endParaRPr lang="ru-RU" sz="3200">
              <a:latin typeface="Times New Roman" pitchFamily="18" charset="0"/>
            </a:endParaRPr>
          </a:p>
        </p:txBody>
      </p:sp>
      <p:pic>
        <p:nvPicPr>
          <p:cNvPr id="88072" name="Picture 18"/>
          <p:cNvPicPr>
            <a:picLocks noChangeAspect="1" noChangeArrowheads="1"/>
          </p:cNvPicPr>
          <p:nvPr/>
        </p:nvPicPr>
        <p:blipFill>
          <a:blip r:embed="rId7" cstate="print">
            <a:lum bright="24000"/>
          </a:blip>
          <a:srcRect/>
          <a:stretch>
            <a:fillRect/>
          </a:stretch>
        </p:blipFill>
        <p:spPr bwMode="auto">
          <a:xfrm>
            <a:off x="10787074" y="6500822"/>
            <a:ext cx="417671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3" name="Picture 19"/>
          <p:cNvPicPr>
            <a:picLocks noChangeAspect="1" noChangeArrowheads="1"/>
          </p:cNvPicPr>
          <p:nvPr/>
        </p:nvPicPr>
        <p:blipFill>
          <a:blip r:embed="rId8" cstate="print">
            <a:lum bright="30000"/>
          </a:blip>
          <a:srcRect/>
          <a:stretch>
            <a:fillRect/>
          </a:stretch>
        </p:blipFill>
        <p:spPr bwMode="auto">
          <a:xfrm>
            <a:off x="5040313" y="1398588"/>
            <a:ext cx="21796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20"/>
          <p:cNvPicPr>
            <a:picLocks noChangeAspect="1" noChangeArrowheads="1"/>
          </p:cNvPicPr>
          <p:nvPr/>
        </p:nvPicPr>
        <p:blipFill>
          <a:blip r:embed="rId9" cstate="print">
            <a:lum bright="30000"/>
          </a:blip>
          <a:srcRect/>
          <a:stretch>
            <a:fillRect/>
          </a:stretch>
        </p:blipFill>
        <p:spPr bwMode="auto">
          <a:xfrm>
            <a:off x="7272338" y="1398588"/>
            <a:ext cx="21240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5" name="Picture 23"/>
          <p:cNvPicPr>
            <a:picLocks noChangeAspect="1" noChangeArrowheads="1"/>
          </p:cNvPicPr>
          <p:nvPr/>
        </p:nvPicPr>
        <p:blipFill>
          <a:blip r:embed="rId10" cstate="print">
            <a:lum bright="30000"/>
          </a:blip>
          <a:srcRect/>
          <a:stretch>
            <a:fillRect/>
          </a:stretch>
        </p:blipFill>
        <p:spPr bwMode="auto">
          <a:xfrm>
            <a:off x="14184313" y="1398588"/>
            <a:ext cx="21621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24"/>
          <p:cNvPicPr>
            <a:picLocks noChangeAspect="1" noChangeArrowheads="1"/>
          </p:cNvPicPr>
          <p:nvPr/>
        </p:nvPicPr>
        <p:blipFill>
          <a:blip r:embed="rId11" cstate="print">
            <a:lum bright="30000"/>
          </a:blip>
          <a:srcRect/>
          <a:stretch>
            <a:fillRect/>
          </a:stretch>
        </p:blipFill>
        <p:spPr bwMode="auto">
          <a:xfrm>
            <a:off x="1643010" y="6429384"/>
            <a:ext cx="255587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25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6500794" y="6286508"/>
            <a:ext cx="2586038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92162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М5 В пакет методических материалов входят подробные презентации по результатам реализованных проектов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6" name="AutoShape 2"/>
          <p:cNvSpPr/>
          <p:nvPr/>
        </p:nvSpPr>
        <p:spPr>
          <a:xfrm>
            <a:off x="-82550" y="1512888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671513" y="1624013"/>
            <a:ext cx="1760220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М7 В пакет методических материалов входят стандарты, регламенты и т.д., разработанные по результатам проектов образца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92165" name="Picture 9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7559675" y="3127375"/>
            <a:ext cx="9024938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055938"/>
            <a:ext cx="502285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-165100" y="0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94210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М6 В проектной комнате (обее) имеются стенды реализованных проектов по улучшению в формате «было-стало»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94211" name="Picture 5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503238" y="1687513"/>
            <a:ext cx="8496300" cy="808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1700" y="2622550"/>
            <a:ext cx="7727950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382875" cy="1143000"/>
          </a:xfrm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Определены цели и/или миссия организации, для реализации которых создан проверяемый образец</a:t>
            </a:r>
            <a:r>
              <a:rPr lang="en-US" sz="4000" smtClean="0">
                <a:solidFill>
                  <a:schemeClr val="bg1"/>
                </a:solidFill>
              </a:rPr>
              <a:t/>
            </a:r>
            <a:br>
              <a:rPr lang="en-US" sz="40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4464050" y="2328863"/>
            <a:ext cx="13628688" cy="792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431800" y="390525"/>
            <a:ext cx="15408275" cy="18446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4600"/>
              </a:lnSpc>
            </a:pPr>
            <a:r>
              <a:rPr lang="ru-RU" sz="4000">
                <a:solidFill>
                  <a:schemeClr val="bg1"/>
                </a:solidFill>
              </a:rPr>
              <a:t>М1 Определены цели и/или миссия организации, для реализации которых создан проверяемый образец</a:t>
            </a:r>
            <a:endParaRPr lang="en-US" sz="400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</a:pP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398463" y="5503863"/>
            <a:ext cx="5949950" cy="4405312"/>
          </a:xfrm>
          <a:prstGeom prst="rect">
            <a:avLst/>
          </a:prstGeom>
          <a:solidFill>
            <a:srgbClr val="DD7B3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363"/>
              </a:lnSpc>
            </a:pPr>
            <a:r>
              <a:rPr lang="ru-RU" sz="3600">
                <a:solidFill>
                  <a:srgbClr val="FFFFFF"/>
                </a:solidFill>
              </a:rPr>
              <a:t>НАША МИССИЯ:</a:t>
            </a:r>
            <a:endParaRPr lang="en-US" sz="3600">
              <a:solidFill>
                <a:srgbClr val="FFFFFF"/>
              </a:solidFill>
            </a:endParaRPr>
          </a:p>
          <a:p>
            <a:pPr algn="ctr"/>
            <a:r>
              <a:rPr lang="ru-RU" sz="3600">
                <a:solidFill>
                  <a:srgbClr val="FFFFFF"/>
                </a:solidFill>
              </a:rPr>
              <a:t>Стремится создавать условия по оказанию доступной, качественной медицинской помощи, направленной на постоянное улучшение здоровья граждан</a:t>
            </a:r>
            <a:endParaRPr lang="en-US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96258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76022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М9 Есть успешная практика передачи опыта в другие организации региона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527050" y="7947025"/>
            <a:ext cx="17068800" cy="235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42950" indent="-742950">
              <a:lnSpc>
                <a:spcPts val="4600"/>
              </a:lnSpc>
              <a:buFont typeface="DejaVu Sans"/>
              <a:buChar char="Ø"/>
            </a:pPr>
            <a:r>
              <a:rPr lang="ru-RU" sz="3200" dirty="0">
                <a:latin typeface="Times New Roman" pitchFamily="18" charset="0"/>
              </a:rPr>
              <a:t>Члены рабочих групп выступают на ВКС, рабочих совещаниях с итогами реализации проектов, с целью демонстрации улучшений проводятся экскурсии. При внедрении 5С, </a:t>
            </a:r>
            <a:r>
              <a:rPr lang="en-US" sz="3200" dirty="0">
                <a:latin typeface="Times New Roman" pitchFamily="18" charset="0"/>
              </a:rPr>
              <a:t>SQDCM</a:t>
            </a:r>
            <a:r>
              <a:rPr lang="ru-RU" sz="3200" dirty="0">
                <a:latin typeface="Times New Roman" pitchFamily="18" charset="0"/>
              </a:rPr>
              <a:t> в других поликлиниках взят опыт </a:t>
            </a:r>
            <a:r>
              <a:rPr lang="ru-RU" sz="3200" dirty="0" smtClean="0">
                <a:latin typeface="Times New Roman" pitchFamily="18" charset="0"/>
              </a:rPr>
              <a:t>БУЗ </a:t>
            </a:r>
            <a:r>
              <a:rPr lang="ru-RU" sz="3200" dirty="0">
                <a:latin typeface="Times New Roman" pitchFamily="18" charset="0"/>
              </a:rPr>
              <a:t>УР </a:t>
            </a:r>
            <a:r>
              <a:rPr lang="ru-RU" sz="3200" dirty="0" smtClean="0">
                <a:latin typeface="Times New Roman" pitchFamily="18" charset="0"/>
              </a:rPr>
              <a:t>ГП 10 </a:t>
            </a:r>
            <a:r>
              <a:rPr lang="ru-RU" sz="3200" dirty="0">
                <a:latin typeface="Times New Roman" pitchFamily="18" charset="0"/>
              </a:rPr>
              <a:t>МЗ УР.</a:t>
            </a:r>
          </a:p>
          <a:p>
            <a:pPr marL="742950" indent="-742950">
              <a:lnSpc>
                <a:spcPts val="4600"/>
              </a:lnSpc>
            </a:pPr>
            <a:r>
              <a:rPr lang="en-US" sz="3200" dirty="0">
                <a:latin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</a:endParaRPr>
          </a:p>
        </p:txBody>
      </p:sp>
      <p:pic>
        <p:nvPicPr>
          <p:cNvPr id="96260" name="Picture 7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t="36795"/>
          <a:stretch>
            <a:fillRect/>
          </a:stretch>
        </p:blipFill>
        <p:spPr bwMode="auto">
          <a:xfrm>
            <a:off x="5614988" y="1974850"/>
            <a:ext cx="6911975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25" y="3559175"/>
            <a:ext cx="4745038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Box 17"/>
          <p:cNvSpPr txBox="1">
            <a:spLocks noChangeArrowheads="1"/>
          </p:cNvSpPr>
          <p:nvPr/>
        </p:nvSpPr>
        <p:spPr bwMode="auto">
          <a:xfrm>
            <a:off x="9401175" y="1500188"/>
            <a:ext cx="8886825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sz="240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Демонстрировали свою работу по внедрению бережливых технологий в деятельность медицинских организаций на:</a:t>
            </a:r>
          </a:p>
          <a:p>
            <a:endParaRPr lang="ru-RU" sz="2400">
              <a:solidFill>
                <a:srgbClr val="3F404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40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Всероссийской конференции «Новая модель медицинской организации, оказывающей первичную медико-санитарную помощь. Новый вектор развития» (2019 год)</a:t>
            </a:r>
          </a:p>
          <a:p>
            <a:pPr>
              <a:buFontTx/>
              <a:buChar char="-"/>
            </a:pPr>
            <a:endParaRPr lang="ru-RU" sz="2400">
              <a:solidFill>
                <a:srgbClr val="3F404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IV Всероссийской лин-конференции по медицине «Система тиражирования на региональном уровне» (2021 год)</a:t>
            </a:r>
          </a:p>
          <a:p>
            <a:pPr>
              <a:buFontTx/>
              <a:buChar char="-"/>
            </a:pPr>
            <a:endParaRPr lang="ru-RU" sz="2400">
              <a:solidFill>
                <a:srgbClr val="3F404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>
                <a:solidFill>
                  <a:srgbClr val="3F4042"/>
                </a:solidFill>
                <a:latin typeface="Times New Roman" pitchFamily="18" charset="0"/>
                <a:cs typeface="Times New Roman" pitchFamily="18" charset="0"/>
              </a:rPr>
              <a:t>Ежегодно представляют итоги реализации проектов  на совещаниях, организованных Министерством здравоохранения УР,  РЦ ПМСП</a:t>
            </a:r>
          </a:p>
          <a:p>
            <a:pPr>
              <a:buFontTx/>
              <a:buChar char="-"/>
            </a:pPr>
            <a:endParaRPr lang="ru-RU" sz="2400">
              <a:solidFill>
                <a:srgbClr val="3F4042"/>
              </a:solidFill>
              <a:latin typeface="Wingdings" pitchFamily="2" charset="2"/>
            </a:endParaRPr>
          </a:p>
          <a:p>
            <a:pPr>
              <a:buFontTx/>
              <a:buChar char="-"/>
            </a:pPr>
            <a:endParaRPr lang="ru-RU" sz="2400">
              <a:solidFill>
                <a:srgbClr val="3F4042"/>
              </a:solidFill>
              <a:latin typeface="Wingdings" pitchFamily="2" charset="2"/>
            </a:endParaRPr>
          </a:p>
          <a:p>
            <a:pPr>
              <a:buFontTx/>
              <a:buChar char="-"/>
            </a:pPr>
            <a:endParaRPr lang="ru-RU" sz="2400">
              <a:solidFill>
                <a:srgbClr val="3F4042"/>
              </a:solidFill>
              <a:latin typeface="Wingdings" pitchFamily="2" charset="2"/>
            </a:endParaRPr>
          </a:p>
          <a:p>
            <a:pPr>
              <a:buFontTx/>
              <a:buChar char="-"/>
            </a:pPr>
            <a:endParaRPr lang="ru-RU" sz="2400">
              <a:solidFill>
                <a:srgbClr val="3F4042"/>
              </a:solidFill>
              <a:latin typeface="Wingdings" pitchFamily="2" charset="2"/>
            </a:endParaRPr>
          </a:p>
          <a:p>
            <a:pPr>
              <a:lnSpc>
                <a:spcPts val="1750"/>
              </a:lnSpc>
              <a:buFontTx/>
              <a:buChar char="-"/>
            </a:pPr>
            <a:endParaRPr lang="ru-RU" sz="2000">
              <a:solidFill>
                <a:srgbClr val="3F4042"/>
              </a:solidFill>
              <a:latin typeface="Wingdings" pitchFamily="2" charset="2"/>
            </a:endParaRPr>
          </a:p>
        </p:txBody>
      </p:sp>
      <p:sp>
        <p:nvSpPr>
          <p:cNvPr id="9" name="AutoShape 2"/>
          <p:cNvSpPr/>
          <p:nvPr/>
        </p:nvSpPr>
        <p:spPr>
          <a:xfrm>
            <a:off x="-165100" y="-34925"/>
            <a:ext cx="184531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98308" name="TextBox 3"/>
          <p:cNvSpPr txBox="1">
            <a:spLocks noChangeArrowheads="1"/>
          </p:cNvSpPr>
          <p:nvPr/>
        </p:nvSpPr>
        <p:spPr bwMode="auto">
          <a:xfrm>
            <a:off x="571500" y="87313"/>
            <a:ext cx="176022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М10  Результаты отдельных реализованных проектов докладывались на семинарах, совещаниях, конференциях в регионе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pic>
        <p:nvPicPr>
          <p:cNvPr id="9830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1830388"/>
            <a:ext cx="597535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2"/>
          <p:cNvSpPr>
            <a:spLocks noChangeArrowheads="1"/>
          </p:cNvSpPr>
          <p:nvPr/>
        </p:nvSpPr>
        <p:spPr bwMode="auto">
          <a:xfrm>
            <a:off x="17856200" y="0"/>
            <a:ext cx="431800" cy="10287000"/>
          </a:xfrm>
          <a:prstGeom prst="rect">
            <a:avLst/>
          </a:prstGeom>
          <a:solidFill>
            <a:srgbClr val="ED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218238" y="4548188"/>
            <a:ext cx="10326687" cy="11112"/>
          </a:xfrm>
          <a:prstGeom prst="rect">
            <a:avLst/>
          </a:prstGeom>
          <a:solidFill>
            <a:srgbClr val="3F40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9982200" y="139700"/>
            <a:ext cx="7186613" cy="831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5400" spc="-137" dirty="0">
                <a:solidFill>
                  <a:srgbClr val="EB8208"/>
                </a:solidFill>
                <a:latin typeface="Crimson Roman"/>
                <a:cs typeface="+mn-cs"/>
              </a:rPr>
              <a:t>Стратегическая задача</a:t>
            </a:r>
            <a:endParaRPr lang="en-US" sz="5400" spc="-137" dirty="0">
              <a:solidFill>
                <a:srgbClr val="EB8208"/>
              </a:solidFill>
              <a:latin typeface="Crimson Roman"/>
              <a:cs typeface="+mn-cs"/>
            </a:endParaRPr>
          </a:p>
        </p:txBody>
      </p:sp>
      <p:sp>
        <p:nvSpPr>
          <p:cNvPr id="43012" name="Прямоугольник 16"/>
          <p:cNvSpPr>
            <a:spLocks noChangeArrowheads="1"/>
          </p:cNvSpPr>
          <p:nvPr/>
        </p:nvSpPr>
        <p:spPr bwMode="auto">
          <a:xfrm>
            <a:off x="4784725" y="1103313"/>
            <a:ext cx="10607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Увеличение продолжительности жизни до 76 лет к 2024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850" y="2335213"/>
            <a:ext cx="6783388" cy="50784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b="1" spc="-1" dirty="0">
                <a:solidFill>
                  <a:srgbClr val="000000"/>
                </a:solidFill>
                <a:latin typeface="Times New Roman"/>
                <a:cs typeface="+mn-cs"/>
              </a:rPr>
              <a:t>Тактические задачи: 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Повышение качества диспансеризации и профилактических медицинских осмотров.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Обеспечение  вакцинации в соответствии с Национальным календарем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Повышение активной выявляемости заболеваний с целью своевременного взятия на  Д учет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Повышение качества лечебно-профилактических мероприятий , состоящих на диспансерном учете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Высокий уровень  реабилитационных мероприятий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Повышение грамотности  прикрепленного населения по ЗОЖ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Повышение комплаентности у пациентов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Высокая укомплектованность кадрами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Высокая удовлетворенность населения оказанием медицинской помощи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Совершенствование корпоративной культуры и системы мотивации сотрудников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endParaRPr lang="ru-RU" spc="-1" dirty="0">
              <a:solidFill>
                <a:srgbClr val="000000"/>
              </a:solidFill>
              <a:latin typeface="Times New Roman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323472" y="1975151"/>
          <a:ext cx="10317472" cy="6284460"/>
        </p:xfrm>
        <a:graphic>
          <a:graphicData uri="http://schemas.openxmlformats.org/drawingml/2006/table">
            <a:tbl>
              <a:tblPr/>
              <a:tblGrid>
                <a:gridCol w="527147">
                  <a:extLst>
                    <a:ext uri="{9D8B030D-6E8A-4147-A177-3AD203B41FA5}"/>
                  </a:extLst>
                </a:gridCol>
                <a:gridCol w="32506">
                  <a:extLst>
                    <a:ext uri="{9D8B030D-6E8A-4147-A177-3AD203B41FA5}"/>
                  </a:extLst>
                </a:gridCol>
                <a:gridCol w="216639">
                  <a:extLst>
                    <a:ext uri="{9D8B030D-6E8A-4147-A177-3AD203B41FA5}"/>
                  </a:extLst>
                </a:gridCol>
                <a:gridCol w="216639">
                  <a:extLst>
                    <a:ext uri="{9D8B030D-6E8A-4147-A177-3AD203B41FA5}"/>
                  </a:extLst>
                </a:gridCol>
                <a:gridCol w="216639">
                  <a:extLst>
                    <a:ext uri="{9D8B030D-6E8A-4147-A177-3AD203B41FA5}"/>
                  </a:extLst>
                </a:gridCol>
                <a:gridCol w="216639">
                  <a:extLst>
                    <a:ext uri="{9D8B030D-6E8A-4147-A177-3AD203B41FA5}"/>
                  </a:extLst>
                </a:gridCol>
                <a:gridCol w="1462319">
                  <a:extLst>
                    <a:ext uri="{9D8B030D-6E8A-4147-A177-3AD203B41FA5}"/>
                  </a:extLst>
                </a:gridCol>
                <a:gridCol w="460363">
                  <a:extLst>
                    <a:ext uri="{9D8B030D-6E8A-4147-A177-3AD203B41FA5}"/>
                  </a:extLst>
                </a:gridCol>
                <a:gridCol w="550626">
                  <a:extLst>
                    <a:ext uri="{9D8B030D-6E8A-4147-A177-3AD203B41FA5}"/>
                  </a:extLst>
                </a:gridCol>
                <a:gridCol w="649920">
                  <a:extLst>
                    <a:ext uri="{9D8B030D-6E8A-4147-A177-3AD203B41FA5}"/>
                  </a:extLst>
                </a:gridCol>
                <a:gridCol w="569917">
                  <a:extLst>
                    <a:ext uri="{9D8B030D-6E8A-4147-A177-3AD203B41FA5}"/>
                  </a:extLst>
                </a:gridCol>
                <a:gridCol w="612572">
                  <a:extLst>
                    <a:ext uri="{9D8B030D-6E8A-4147-A177-3AD203B41FA5}"/>
                  </a:extLst>
                </a:gridCol>
                <a:gridCol w="543025">
                  <a:extLst>
                    <a:ext uri="{9D8B030D-6E8A-4147-A177-3AD203B41FA5}"/>
                  </a:extLst>
                </a:gridCol>
                <a:gridCol w="603361">
                  <a:extLst>
                    <a:ext uri="{9D8B030D-6E8A-4147-A177-3AD203B41FA5}"/>
                  </a:extLst>
                </a:gridCol>
                <a:gridCol w="546120">
                  <a:extLst>
                    <a:ext uri="{9D8B030D-6E8A-4147-A177-3AD203B41FA5}"/>
                  </a:extLst>
                </a:gridCol>
                <a:gridCol w="352040">
                  <a:extLst>
                    <a:ext uri="{9D8B030D-6E8A-4147-A177-3AD203B41FA5}"/>
                  </a:extLst>
                </a:gridCol>
                <a:gridCol w="406202">
                  <a:extLst>
                    <a:ext uri="{9D8B030D-6E8A-4147-A177-3AD203B41FA5}"/>
                  </a:extLst>
                </a:gridCol>
                <a:gridCol w="365579">
                  <a:extLst>
                    <a:ext uri="{9D8B030D-6E8A-4147-A177-3AD203B41FA5}"/>
                  </a:extLst>
                </a:gridCol>
                <a:gridCol w="374605">
                  <a:extLst>
                    <a:ext uri="{9D8B030D-6E8A-4147-A177-3AD203B41FA5}"/>
                  </a:extLst>
                </a:gridCol>
                <a:gridCol w="374605">
                  <a:extLst>
                    <a:ext uri="{9D8B030D-6E8A-4147-A177-3AD203B41FA5}"/>
                  </a:extLst>
                </a:gridCol>
                <a:gridCol w="365579">
                  <a:extLst>
                    <a:ext uri="{9D8B030D-6E8A-4147-A177-3AD203B41FA5}"/>
                  </a:extLst>
                </a:gridCol>
                <a:gridCol w="324960">
                  <a:extLst>
                    <a:ext uri="{9D8B030D-6E8A-4147-A177-3AD203B41FA5}"/>
                  </a:extLst>
                </a:gridCol>
                <a:gridCol w="329470">
                  <a:extLst>
                    <a:ext uri="{9D8B030D-6E8A-4147-A177-3AD203B41FA5}"/>
                  </a:extLst>
                </a:gridCol>
              </a:tblGrid>
              <a:tr h="81795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Х- матрица по управлению качеством и маркетингу  БУЗ УР «ГП №10  МЗ УР» (II уровня)</a:t>
                      </a: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99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качества диспансерного наблюдения лиц, с БСК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/>
                </a:extLst>
              </a:tr>
              <a:tr h="282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активной выявляемости и качества диспансерного наблюдения лиц, с ЗНО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/>
                </a:extLst>
              </a:tr>
              <a:tr h="282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у пациентов  комплаетности к назначенному врачом лечению 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/>
                </a:extLst>
              </a:tr>
              <a:tr h="352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охвата и эффективности качества проведения диспансеризации и профосмотров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/>
                </a:extLst>
              </a:tr>
              <a:tr h="580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культуры населения  к ЗОЖ и ежегодным профилактическим  мероприятиям (профосмотры, диспансеризация и вакцинация)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/>
                </a:extLst>
              </a:tr>
              <a:tr h="55159">
                <a:tc rowSpan="3">
                  <a:txBody>
                    <a:bodyPr/>
                    <a:lstStyle/>
                    <a:p>
                      <a:pPr algn="r" fontAlgn="b"/>
                      <a:r>
                        <a:rPr lang="ru-RU" sz="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продолжительности жизни до 74 лет к 2021 году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Стратегические задачи</a:t>
                      </a:r>
                    </a:p>
                  </a:txBody>
                  <a:tcPr marL="2160" marR="2160" marT="216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Инициативы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Мониторинг</a:t>
                      </a:r>
                    </a:p>
                  </a:txBody>
                  <a:tcPr marL="2160" marR="2160" marT="216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качества диспансерного наблюдения лиц, перенесших ОКС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качества диспансерного наблюдения пациентов с ХОБЛ и выявляемости рака легких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качества диспансерного наблюдения пациенток с доброкачественными заболеваниями молочной железы и выявляемости рака молочных желез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амбулаторного приема плановых пациентов врачами строго по времени и по предварительной записи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Всеобщее  обслуживания медицинского оборудования (ТРМ)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эффективности  при лечении в ДС,  пациентов с ИБС в трудоспособном возрасте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заместитель главного врача по поликлинике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заместитель главного врача по КЭР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заместитель главного врача по ЭВ 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главный бухгалтер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заведующая ЛВО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заведующий поликлиникой №2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начальник ОК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главная медицинская сестра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начальник АХО</a:t>
                      </a:r>
                    </a:p>
                  </a:txBody>
                  <a:tcPr marL="2160" marR="2160" marT="216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/>
                </a:extLst>
              </a:tr>
              <a:tr h="2350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</a:rPr>
                        <a:t>Х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42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51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Оптимизация  расходов за счет проектов улучшений - на 25%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 gridSpan="9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О       Сильный уровень связи</a:t>
                      </a:r>
                      <a:b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b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•        Средний уровень связи</a:t>
                      </a:r>
                      <a:b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b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∆       Низкий уровень связи</a:t>
                      </a:r>
                      <a:b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8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04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 выполнение план-графика диспансеризации и профосмотров и повышение эффективности качества проведения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∆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3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смертности от БСК до 538,8 на 100 тыс.населения.</a:t>
                      </a:r>
                    </a:p>
                  </a:txBody>
                  <a:tcPr marL="2160" marR="2160" marT="21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41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смертности от ЗНО до 185,9 на 100 тыс.населения.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96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Качественное динамическое наблюдение лиц, перенесших ОКС - 100% 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50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Качественное динамическое наблюдение пациенток с доброкачественными образованиями молочной железы - 100% 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40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Качественное динамическое наблюдение пациентов с ХОБЛ - 100% 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эффективности в динамическом наблюдении при лечении в ДС,  пациентов с ИБС в трудоспособном возрасте - на 25%</a:t>
                      </a:r>
                    </a:p>
                  </a:txBody>
                  <a:tcPr marL="2160" marR="2160" marT="216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•  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</a:p>
                  </a:txBody>
                  <a:tcPr marL="2160" marR="2160" marT="21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838200" y="111125"/>
            <a:ext cx="16611600" cy="1181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HK Grotesk Bold"/>
                <a:cs typeface="+mn-cs"/>
              </a:rPr>
              <a:t>М2 В паспортах проектов представлено корректное определение улучшаемого процесса и его границ</a:t>
            </a:r>
            <a:endParaRPr lang="en-US" sz="3600" spc="55" dirty="0">
              <a:solidFill>
                <a:schemeClr val="bg1"/>
              </a:solidFill>
              <a:latin typeface="Montserrat Bold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5613" y="8264525"/>
            <a:ext cx="8423275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b="1" spc="-1" dirty="0">
                <a:solidFill>
                  <a:srgbClr val="000000"/>
                </a:solidFill>
                <a:latin typeface="Times New Roman"/>
                <a:cs typeface="+mn-cs"/>
              </a:rPr>
              <a:t>Процесс: «Диспансерное наблюдение пациентов с БСК»</a:t>
            </a:r>
            <a:endParaRPr lang="ru-RU" spc="-1" dirty="0">
              <a:latin typeface="Arial"/>
              <a:cs typeface="+mn-cs"/>
            </a:endParaRP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b="1" spc="-1" dirty="0">
                <a:solidFill>
                  <a:srgbClr val="000000"/>
                </a:solidFill>
                <a:latin typeface="Times New Roman"/>
                <a:cs typeface="+mn-cs"/>
              </a:rPr>
              <a:t>Границы процесса: </a:t>
            </a:r>
            <a:endParaRPr lang="ru-RU" spc="-1" dirty="0">
              <a:latin typeface="Arial"/>
              <a:cs typeface="+mn-cs"/>
            </a:endParaRP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Начало: впервые установлен диагноз БСК</a:t>
            </a:r>
            <a:endParaRPr lang="ru-RU" spc="-1" dirty="0">
              <a:latin typeface="Arial"/>
              <a:cs typeface="+mn-cs"/>
            </a:endParaRP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Окончание: взятие на Д учет в течение 3-х дней и качественное Д наблюдение в соответствии стандартов.</a:t>
            </a:r>
            <a:endParaRPr lang="ru-RU" spc="-1" dirty="0">
              <a:latin typeface="Arial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351963" y="8204200"/>
            <a:ext cx="89154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b="1" spc="-1" dirty="0">
                <a:solidFill>
                  <a:srgbClr val="000000"/>
                </a:solidFill>
                <a:latin typeface="Times New Roman"/>
                <a:cs typeface="+mn-cs"/>
              </a:rPr>
              <a:t>Процесс: Улучшение качества оформления направления на МСЭ врачами акушер-гинекологами БУЗ УР «ГП №10 МЗ УР»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Границы процесса: 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Начало: Акушерско-гинекологическое отделение БУЗ УР «ГП №10 МЗ УР»</a:t>
            </a:r>
          </a:p>
          <a:p>
            <a:pPr marL="343080" indent="-342360" algn="just" fontAlgn="auto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spc="-1" dirty="0">
                <a:solidFill>
                  <a:srgbClr val="000000"/>
                </a:solidFill>
                <a:latin typeface="Times New Roman"/>
                <a:cs typeface="+mn-cs"/>
              </a:rPr>
              <a:t>Окончание: БЮРО МСЭ</a:t>
            </a:r>
          </a:p>
        </p:txBody>
      </p:sp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455613" y="1460500"/>
            <a:ext cx="170688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latin typeface="HK Grotesk Bold"/>
              </a:rPr>
              <a:t>В начале реализации любого проекта определяется процесс для улучшения, его границы, что фиксируется в паспортах проектов</a:t>
            </a:r>
          </a:p>
        </p:txBody>
      </p:sp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 r="3264" b="7890"/>
          <a:stretch>
            <a:fillRect/>
          </a:stretch>
        </p:blipFill>
        <p:spPr bwMode="auto">
          <a:xfrm>
            <a:off x="838200" y="2640013"/>
            <a:ext cx="7488238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 b="4355"/>
          <a:stretch>
            <a:fillRect/>
          </a:stretch>
        </p:blipFill>
        <p:spPr bwMode="auto">
          <a:xfrm>
            <a:off x="9504363" y="2622550"/>
            <a:ext cx="751205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838200" y="111125"/>
            <a:ext cx="16611600" cy="11811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HK Grotesk Bold"/>
                <a:cs typeface="+mn-cs"/>
              </a:rPr>
              <a:t>М3 В паспортах проектов представлено обоснование для понимания, зачем и почему важна реализация проекта</a:t>
            </a:r>
            <a:endParaRPr lang="en-US" sz="3600" spc="55" dirty="0">
              <a:solidFill>
                <a:schemeClr val="bg1"/>
              </a:solidFill>
              <a:latin typeface="Montserrat Bold"/>
              <a:cs typeface="+mn-cs"/>
            </a:endParaRPr>
          </a:p>
        </p:txBody>
      </p:sp>
      <p:sp>
        <p:nvSpPr>
          <p:cNvPr id="47107" name="Прямоугольник 13"/>
          <p:cNvSpPr>
            <a:spLocks noChangeArrowheads="1"/>
          </p:cNvSpPr>
          <p:nvPr/>
        </p:nvSpPr>
        <p:spPr bwMode="auto">
          <a:xfrm>
            <a:off x="206375" y="7727950"/>
            <a:ext cx="8534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2900" algn="just">
              <a:tabLst>
                <a:tab pos="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 Блок 2. Обоснование выбора:</a:t>
            </a:r>
          </a:p>
          <a:p>
            <a:pPr marL="344488" indent="-342900" algn="just">
              <a:buFontTx/>
              <a:buAutoNum type="arabicPeriod"/>
              <a:tabLst>
                <a:tab pos="0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Неблагоприятная эпидемиологическая обстановка по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COVID -19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marL="344488" indent="-342900" algn="just">
              <a:buFontTx/>
              <a:buAutoNum type="arabicPeriod"/>
              <a:tabLst>
                <a:tab pos="0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Высокая контагиозность новой коронавирусной инфекции;</a:t>
            </a:r>
          </a:p>
          <a:p>
            <a:pPr marL="344488" indent="-342900" algn="just">
              <a:buFontTx/>
              <a:buAutoNum type="arabicPeriod"/>
              <a:tabLst>
                <a:tab pos="0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Скученность пациентов в дневном стационаре и необходимость распределения потоков пациентов.</a:t>
            </a:r>
          </a:p>
          <a:p>
            <a:pPr marL="344488" indent="-342900" algn="just">
              <a:buFontTx/>
              <a:buAutoNum type="arabicPeriod"/>
              <a:tabLst>
                <a:tab pos="0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8" name="Прямоугольник 15"/>
          <p:cNvSpPr>
            <a:spLocks noChangeArrowheads="1"/>
          </p:cNvSpPr>
          <p:nvPr/>
        </p:nvSpPr>
        <p:spPr bwMode="auto">
          <a:xfrm>
            <a:off x="9215438" y="7591425"/>
            <a:ext cx="88455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1313" algn="just">
              <a:tabLst>
                <a:tab pos="0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 Блок 2. Обоснование выбора:</a:t>
            </a:r>
          </a:p>
          <a:p>
            <a:pPr marL="342900" indent="-341313" algn="just">
              <a:buFont typeface="Calibri" pitchFamily="34" charset="0"/>
              <a:buAutoNum type="arabicPeriod"/>
              <a:tabLst>
                <a:tab pos="0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Бессистемные передвижения медицинских сестер по палатам</a:t>
            </a:r>
          </a:p>
          <a:p>
            <a:pPr marL="342900" indent="-341313" algn="just">
              <a:buFont typeface="Calibri" pitchFamily="34" charset="0"/>
              <a:buAutoNum type="arabicPeriod"/>
              <a:tabLst>
                <a:tab pos="0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Длительность ожидания пациентом начала процедуры инфузионного вливания</a:t>
            </a:r>
          </a:p>
          <a:p>
            <a:pPr marL="342900" indent="-341313" algn="just">
              <a:buFont typeface="Calibri" pitchFamily="34" charset="0"/>
              <a:buAutoNum type="arabicPeriod"/>
              <a:tabLst>
                <a:tab pos="0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Скученность пациентов у палат инфузионной терапии в дневном стационаре и необходимость распределения потоков пациентов.</a:t>
            </a:r>
          </a:p>
          <a:p>
            <a:pPr marL="342900" indent="-341313" algn="just">
              <a:buFont typeface="Calibri" pitchFamily="34" charset="0"/>
              <a:buNone/>
              <a:tabLst>
                <a:tab pos="0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7109" name="Picture 7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10080625" y="2119313"/>
            <a:ext cx="7559675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 r="6123" b="8392"/>
          <a:stretch>
            <a:fillRect/>
          </a:stretch>
        </p:blipFill>
        <p:spPr bwMode="auto">
          <a:xfrm>
            <a:off x="1006475" y="2119313"/>
            <a:ext cx="7416800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6611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М4 Цели рассмотренных проектов определены корректно, измеримы и отвечают обоснованию проекта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graphicFrame>
        <p:nvGraphicFramePr>
          <p:cNvPr id="8" name="Table 3"/>
          <p:cNvGraphicFramePr>
            <a:graphicFrameLocks noGrp="1"/>
          </p:cNvGraphicFramePr>
          <p:nvPr/>
        </p:nvGraphicFramePr>
        <p:xfrm>
          <a:off x="357127" y="7429515"/>
          <a:ext cx="8072492" cy="2571768"/>
        </p:xfrm>
        <a:graphic>
          <a:graphicData uri="http://schemas.openxmlformats.org/drawingml/2006/table">
            <a:tbl>
              <a:tblPr/>
              <a:tblGrid>
                <a:gridCol w="5112682">
                  <a:extLst>
                    <a:ext uri="{9D8B030D-6E8A-4147-A177-3AD203B41FA5}"/>
                  </a:extLst>
                </a:gridCol>
                <a:gridCol w="1479905">
                  <a:extLst>
                    <a:ext uri="{9D8B030D-6E8A-4147-A177-3AD203B41FA5}"/>
                  </a:extLst>
                </a:gridCol>
                <a:gridCol w="1479905">
                  <a:extLst>
                    <a:ext uri="{9D8B030D-6E8A-4147-A177-3AD203B41FA5}"/>
                  </a:extLst>
                </a:gridCol>
              </a:tblGrid>
              <a:tr h="690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Наименование цели,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ед.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Текущий показатель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Целевой показатель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57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Увеличение охвата онкоцитологическим скринингом, лиц не посещавших МО более 2-х лет (%)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57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Увеличение охвата ММГ, лиц не посещавших МО более 2-х лет (%)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90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Сокращение ЗНО визуальных локализаций запущенных форм (3-4 стадия) (%)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9501190" y="7500954"/>
          <a:ext cx="8143932" cy="2606048"/>
        </p:xfrm>
        <a:graphic>
          <a:graphicData uri="http://schemas.openxmlformats.org/drawingml/2006/table">
            <a:tbl>
              <a:tblPr/>
              <a:tblGrid>
                <a:gridCol w="4755298">
                  <a:extLst>
                    <a:ext uri="{9D8B030D-6E8A-4147-A177-3AD203B41FA5}"/>
                  </a:extLst>
                </a:gridCol>
                <a:gridCol w="1728505">
                  <a:extLst>
                    <a:ext uri="{9D8B030D-6E8A-4147-A177-3AD203B41FA5}"/>
                  </a:extLst>
                </a:gridCol>
                <a:gridCol w="1660129">
                  <a:extLst>
                    <a:ext uri="{9D8B030D-6E8A-4147-A177-3AD203B41FA5}"/>
                  </a:extLst>
                </a:gridCol>
              </a:tblGrid>
              <a:tr h="677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Наименование цели,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ед.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Текущий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Целевой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65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Удовлетворенность пациентов 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42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Уменьшение времени протекания процесса посещения пациентом врача терапевта при повторном приеме с признаками ОРВИ (сек)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Обеспечение амбулаторного приема повторных пациентов врачами терапевтами строго по времени и предварительной записи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91" name="Picture 42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t="9047" b="3186"/>
          <a:stretch>
            <a:fillRect/>
          </a:stretch>
        </p:blipFill>
        <p:spPr bwMode="auto">
          <a:xfrm>
            <a:off x="719138" y="1758950"/>
            <a:ext cx="7993062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92" name="Picture 43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 l="6714" b="2962"/>
          <a:stretch>
            <a:fillRect/>
          </a:stretch>
        </p:blipFill>
        <p:spPr bwMode="auto">
          <a:xfrm>
            <a:off x="10512425" y="1758950"/>
            <a:ext cx="7056438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838200" y="111125"/>
            <a:ext cx="16611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М5 Паспорта проектов утверждены заказчиком на соответствующем уровне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455613" y="1460500"/>
            <a:ext cx="17068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 dirty="0">
                <a:latin typeface="Times New Roman" pitchFamily="18" charset="0"/>
              </a:rPr>
              <a:t>Все паспорта проектов утверждаются главным врачом медицинской организации и после защиты проекта руководителем Регионального центра организации первичной </a:t>
            </a:r>
            <a:r>
              <a:rPr lang="ru-RU" sz="3600" dirty="0" err="1">
                <a:latin typeface="Times New Roman" pitchFamily="18" charset="0"/>
              </a:rPr>
              <a:t>медико</a:t>
            </a:r>
            <a:r>
              <a:rPr lang="ru-RU" sz="3600" dirty="0">
                <a:latin typeface="Times New Roman" pitchFamily="18" charset="0"/>
              </a:rPr>
              <a:t>- санитарной помощи</a:t>
            </a:r>
          </a:p>
        </p:txBody>
      </p:sp>
      <p:pic>
        <p:nvPicPr>
          <p:cNvPr id="7" name="Picture 43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l="6714" b="2962"/>
          <a:stretch>
            <a:fillRect/>
          </a:stretch>
        </p:blipFill>
        <p:spPr bwMode="auto">
          <a:xfrm>
            <a:off x="10215570" y="3308885"/>
            <a:ext cx="7572428" cy="534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2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 t="9047" b="3186"/>
          <a:stretch>
            <a:fillRect/>
          </a:stretch>
        </p:blipFill>
        <p:spPr bwMode="auto">
          <a:xfrm>
            <a:off x="642878" y="3500426"/>
            <a:ext cx="7993062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4033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53250" name="TextBox 3"/>
          <p:cNvSpPr txBox="1">
            <a:spLocks noChangeArrowheads="1"/>
          </p:cNvSpPr>
          <p:nvPr/>
        </p:nvSpPr>
        <p:spPr bwMode="auto">
          <a:xfrm>
            <a:off x="609600" y="388938"/>
            <a:ext cx="16611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4600"/>
              </a:lnSpc>
            </a:pPr>
            <a:r>
              <a:rPr lang="ru-RU" sz="3600">
                <a:solidFill>
                  <a:schemeClr val="bg1"/>
                </a:solidFill>
                <a:latin typeface="Times New Roman" pitchFamily="18" charset="0"/>
              </a:rPr>
              <a:t>М6 Личный проект первого лица организации</a:t>
            </a:r>
            <a:endParaRPr lang="en-US" sz="3600">
              <a:solidFill>
                <a:schemeClr val="bg1"/>
              </a:solidFill>
              <a:latin typeface="Wingdings" pitchFamily="2" charset="2"/>
            </a:endParaRPr>
          </a:p>
        </p:txBody>
      </p:sp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1524000" y="2084388"/>
            <a:ext cx="16741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Проект </a:t>
            </a:r>
            <a:r>
              <a:rPr lang="ru-RU" sz="2800" b="1">
                <a:solidFill>
                  <a:srgbClr val="000000"/>
                </a:solidFill>
                <a:latin typeface="Times New Roman" pitchFamily="18" charset="0"/>
              </a:rPr>
              <a:t>«Совершенствование разделения потоков первичного и повторного приема пациентов с признаками ОРВИ в поликлинике № 2 БУЗ УР «ГП № 10 МЗ УР»</a:t>
            </a:r>
            <a:endParaRPr lang="ru-RU" sz="2800">
              <a:latin typeface="Times New Roman" pitchFamily="18" charset="0"/>
            </a:endParaRPr>
          </a:p>
        </p:txBody>
      </p:sp>
      <p:sp>
        <p:nvSpPr>
          <p:cNvPr id="53252" name="TextBox 10"/>
          <p:cNvSpPr txBox="1">
            <a:spLocks noChangeArrowheads="1"/>
          </p:cNvSpPr>
          <p:nvPr/>
        </p:nvSpPr>
        <p:spPr bwMode="auto">
          <a:xfrm>
            <a:off x="609600" y="7264400"/>
            <a:ext cx="57261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Шуткина Марина Викторовна, Главный врач</a:t>
            </a:r>
          </a:p>
          <a:p>
            <a:endParaRPr lang="ru-RU" sz="2800">
              <a:latin typeface="Times New Roman" pitchFamily="18" charset="0"/>
            </a:endParaRPr>
          </a:p>
        </p:txBody>
      </p:sp>
      <p:pic>
        <p:nvPicPr>
          <p:cNvPr id="53253" name="Picture 7" descr="170522"/>
          <p:cNvPicPr>
            <a:picLocks noChangeAspect="1" noChangeArrowheads="1"/>
          </p:cNvPicPr>
          <p:nvPr/>
        </p:nvPicPr>
        <p:blipFill>
          <a:blip r:embed="rId3"/>
          <a:srcRect r="51781"/>
          <a:stretch>
            <a:fillRect/>
          </a:stretch>
        </p:blipFill>
        <p:spPr bwMode="auto">
          <a:xfrm>
            <a:off x="790575" y="3055938"/>
            <a:ext cx="27463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 l="3909" b="4169"/>
          <a:stretch>
            <a:fillRect/>
          </a:stretch>
        </p:blipFill>
        <p:spPr bwMode="auto">
          <a:xfrm>
            <a:off x="7704138" y="3343275"/>
            <a:ext cx="8856662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1675</Words>
  <Application>Microsoft Office PowerPoint</Application>
  <PresentationFormat>Произвольный</PresentationFormat>
  <Paragraphs>344</Paragraphs>
  <Slides>31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Crimson Roman</vt:lpstr>
      <vt:lpstr>Calibri</vt:lpstr>
      <vt:lpstr>Times New Roman</vt:lpstr>
      <vt:lpstr>Wingdings</vt:lpstr>
      <vt:lpstr>HK Grotesk Bold</vt:lpstr>
      <vt:lpstr>Montserrat Bold</vt:lpstr>
      <vt:lpstr>DejaVu Sans</vt:lpstr>
      <vt:lpstr>Office Theme</vt:lpstr>
      <vt:lpstr>3_Office Theme</vt:lpstr>
      <vt:lpstr>2_Office Theme</vt:lpstr>
      <vt:lpstr>Слайд 1</vt:lpstr>
      <vt:lpstr>        Управление проектами улучшений</vt:lpstr>
      <vt:lpstr>Определены цели и/или миссия организации, для реализации которых создан проверяемый образец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Вовлечение, обучение, мотивация персонала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Готовность к тиражированию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dvshu</dc:creator>
  <cp:lastModifiedBy>VolchkovaNN</cp:lastModifiedBy>
  <cp:revision>256</cp:revision>
  <dcterms:created xsi:type="dcterms:W3CDTF">2006-08-16T00:00:00Z</dcterms:created>
  <dcterms:modified xsi:type="dcterms:W3CDTF">2022-09-16T08:50:21Z</dcterms:modified>
</cp:coreProperties>
</file>